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2" r:id="rId2"/>
    <p:sldId id="274" r:id="rId3"/>
    <p:sldId id="270" r:id="rId4"/>
    <p:sldId id="275" r:id="rId5"/>
    <p:sldId id="276" r:id="rId6"/>
    <p:sldId id="287" r:id="rId7"/>
    <p:sldId id="280" r:id="rId8"/>
    <p:sldId id="288" r:id="rId9"/>
    <p:sldId id="277" r:id="rId10"/>
    <p:sldId id="282" r:id="rId11"/>
    <p:sldId id="273" r:id="rId12"/>
    <p:sldId id="283" r:id="rId13"/>
    <p:sldId id="284" r:id="rId14"/>
    <p:sldId id="285" r:id="rId15"/>
    <p:sldId id="286"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BAE4F9"/>
    <a:srgbClr val="29ABE1"/>
    <a:srgbClr val="66CDE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7" autoAdjust="0"/>
    <p:restoredTop sz="94660"/>
  </p:normalViewPr>
  <p:slideViewPr>
    <p:cSldViewPr snapToGrid="0">
      <p:cViewPr>
        <p:scale>
          <a:sx n="50" d="100"/>
          <a:sy n="50" d="100"/>
        </p:scale>
        <p:origin x="754" y="7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0333C-937B-45B2-855F-A1A957A2AF7F}"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D9971-6433-452A-8ADA-07AD4E6AB1DD}" type="slidenum">
              <a:rPr lang="en-US" smtClean="0"/>
              <a:t>‹#›</a:t>
            </a:fld>
            <a:endParaRPr lang="en-US"/>
          </a:p>
        </p:txBody>
      </p:sp>
    </p:spTree>
    <p:extLst>
      <p:ext uri="{BB962C8B-B14F-4D97-AF65-F5344CB8AC3E}">
        <p14:creationId xmlns:p14="http://schemas.microsoft.com/office/powerpoint/2010/main" val="4020310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C177BB-8FCE-41CF-AAD7-A5F97A384652}"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161826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177BB-8FCE-41CF-AAD7-A5F97A384652}"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3043514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177BB-8FCE-41CF-AAD7-A5F97A384652}"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282125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177BB-8FCE-41CF-AAD7-A5F97A384652}"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376605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C177BB-8FCE-41CF-AAD7-A5F97A384652}"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62459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C177BB-8FCE-41CF-AAD7-A5F97A384652}"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64064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C177BB-8FCE-41CF-AAD7-A5F97A384652}" type="datetimeFigureOut">
              <a:rPr lang="en-US" smtClean="0"/>
              <a:t>10/2/2021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205771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C177BB-8FCE-41CF-AAD7-A5F97A384652}" type="datetimeFigureOut">
              <a:rPr lang="en-US" smtClean="0"/>
              <a:t>10/2/2021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235885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177BB-8FCE-41CF-AAD7-A5F97A384652}" type="datetimeFigureOut">
              <a:rPr lang="en-US" smtClean="0"/>
              <a:t>10/2/2021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84642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177BB-8FCE-41CF-AAD7-A5F97A384652}"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185346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177BB-8FCE-41CF-AAD7-A5F97A384652}"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66415-A6C4-445F-B6AC-E3E190471E9F}" type="slidenum">
              <a:rPr lang="en-US" smtClean="0"/>
              <a:t>‹#›</a:t>
            </a:fld>
            <a:endParaRPr lang="en-US"/>
          </a:p>
        </p:txBody>
      </p:sp>
    </p:spTree>
    <p:extLst>
      <p:ext uri="{BB962C8B-B14F-4D97-AF65-F5344CB8AC3E}">
        <p14:creationId xmlns:p14="http://schemas.microsoft.com/office/powerpoint/2010/main" val="1987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177BB-8FCE-41CF-AAD7-A5F97A384652}" type="datetimeFigureOut">
              <a:rPr lang="en-US" smtClean="0"/>
              <a:t>10/2/2021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66415-A6C4-445F-B6AC-E3E190471E9F}" type="slidenum">
              <a:rPr lang="en-US" smtClean="0"/>
              <a:t>‹#›</a:t>
            </a:fld>
            <a:endParaRPr lang="en-US"/>
          </a:p>
        </p:txBody>
      </p:sp>
    </p:spTree>
    <p:extLst>
      <p:ext uri="{BB962C8B-B14F-4D97-AF65-F5344CB8AC3E}">
        <p14:creationId xmlns:p14="http://schemas.microsoft.com/office/powerpoint/2010/main" val="27483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6693"/>
          <a:stretch/>
        </p:blipFill>
        <p:spPr>
          <a:xfrm>
            <a:off x="-54864" y="0"/>
            <a:ext cx="12246864" cy="6858000"/>
          </a:xfrm>
          <a:prstGeom prst="rect">
            <a:avLst/>
          </a:prstGeom>
        </p:spPr>
      </p:pic>
      <p:grpSp>
        <p:nvGrpSpPr>
          <p:cNvPr id="4" name="Group 3"/>
          <p:cNvGrpSpPr/>
          <p:nvPr/>
        </p:nvGrpSpPr>
        <p:grpSpPr>
          <a:xfrm>
            <a:off x="4771924" y="-3879"/>
            <a:ext cx="3096203" cy="1862048"/>
            <a:chOff x="1981200" y="1388473"/>
            <a:chExt cx="3096203" cy="1862048"/>
          </a:xfrm>
        </p:grpSpPr>
        <p:sp>
          <p:nvSpPr>
            <p:cNvPr id="5" name="Freeform 4"/>
            <p:cNvSpPr/>
            <p:nvPr/>
          </p:nvSpPr>
          <p:spPr>
            <a:xfrm>
              <a:off x="2794405" y="2590800"/>
              <a:ext cx="2282997" cy="381000"/>
            </a:xfrm>
            <a:custGeom>
              <a:avLst/>
              <a:gdLst>
                <a:gd name="connsiteX0" fmla="*/ 1813560 w 1813560"/>
                <a:gd name="connsiteY0" fmla="*/ 0 h 624840"/>
                <a:gd name="connsiteX1" fmla="*/ 274320 w 1813560"/>
                <a:gd name="connsiteY1" fmla="*/ 0 h 624840"/>
                <a:gd name="connsiteX2" fmla="*/ 0 w 1813560"/>
                <a:gd name="connsiteY2" fmla="*/ 624840 h 624840"/>
              </a:gdLst>
              <a:ahLst/>
              <a:cxnLst>
                <a:cxn ang="0">
                  <a:pos x="connsiteX0" y="connsiteY0"/>
                </a:cxn>
                <a:cxn ang="0">
                  <a:pos x="connsiteX1" y="connsiteY1"/>
                </a:cxn>
                <a:cxn ang="0">
                  <a:pos x="connsiteX2" y="connsiteY2"/>
                </a:cxn>
              </a:cxnLst>
              <a:rect l="l" t="t" r="r" b="b"/>
              <a:pathLst>
                <a:path w="1813560" h="624840">
                  <a:moveTo>
                    <a:pt x="1813560" y="0"/>
                  </a:moveTo>
                  <a:lnTo>
                    <a:pt x="274320" y="0"/>
                  </a:lnTo>
                  <a:lnTo>
                    <a:pt x="0" y="624840"/>
                  </a:lnTo>
                </a:path>
              </a:pathLst>
            </a:custGeom>
            <a:noFill/>
            <a:ln w="38100" cap="flat" cmpd="sng" algn="ctr">
              <a:solidFill>
                <a:srgbClr val="C0504D"/>
              </a:solidFill>
              <a:prstDash val="solid"/>
            </a:ln>
            <a:effectLst>
              <a:glow rad="127000">
                <a:schemeClr val="bg1"/>
              </a:glow>
              <a:outerShdw blurRad="40000" dist="23000" dir="5400000" rotWithShape="0">
                <a:srgbClr val="000000">
                  <a:alpha val="35000"/>
                </a:srgbClr>
              </a:outerShdw>
            </a:effectLst>
          </p:spPr>
          <p:txBody>
            <a:bodyPr rtlCol="0" anchor="ctr"/>
            <a:lstStyle/>
            <a:p>
              <a:pPr algn="ctr"/>
              <a:endParaRPr lang="en-US" kern="0">
                <a:solidFill>
                  <a:sysClr val="windowText" lastClr="000000"/>
                </a:solidFill>
                <a:effectLst>
                  <a:glow rad="127000">
                    <a:srgbClr val="FFFFFF"/>
                  </a:glow>
                </a:effectLst>
                <a:latin typeface="Calibri" pitchFamily="34" charset="0"/>
                <a:cs typeface="Calibri" pitchFamily="34" charset="0"/>
              </a:endParaRPr>
            </a:p>
          </p:txBody>
        </p:sp>
        <p:sp>
          <p:nvSpPr>
            <p:cNvPr id="6" name="Rectangle 5"/>
            <p:cNvSpPr/>
            <p:nvPr/>
          </p:nvSpPr>
          <p:spPr>
            <a:xfrm>
              <a:off x="1981200" y="1388473"/>
              <a:ext cx="1011815"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127000">
                      <a:srgbClr val="FFFFFF"/>
                    </a:glow>
                    <a:outerShdw blurRad="50800" dist="39000" dir="5460000" algn="tl">
                      <a:srgbClr val="000000">
                        <a:alpha val="38000"/>
                      </a:srgbClr>
                    </a:outerShdw>
                  </a:effectLst>
                  <a:latin typeface="Calibri" pitchFamily="34" charset="0"/>
                  <a:cs typeface="Calibri" pitchFamily="34" charset="0"/>
                </a:rPr>
                <a:t>B</a:t>
              </a:r>
            </a:p>
          </p:txBody>
        </p:sp>
        <p:sp>
          <p:nvSpPr>
            <p:cNvPr id="7" name="Rectangle 6"/>
            <p:cNvSpPr/>
            <p:nvPr/>
          </p:nvSpPr>
          <p:spPr>
            <a:xfrm>
              <a:off x="2794406" y="1610410"/>
              <a:ext cx="2282997"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kern="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127000">
                      <a:srgbClr val="FFFFFF"/>
                    </a:glow>
                    <a:outerShdw blurRad="50800" dist="39000" dir="5460000" algn="tl">
                      <a:srgbClr val="000000">
                        <a:alpha val="38000"/>
                      </a:srgbClr>
                    </a:outerShdw>
                  </a:effectLst>
                  <a:latin typeface="Calibri" pitchFamily="34" charset="0"/>
                  <a:cs typeface="Calibri" pitchFamily="34" charset="0"/>
                </a:rPr>
                <a:t>ài</a:t>
              </a:r>
              <a:r>
                <a:rPr lang="en-US" sz="66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127000">
                      <a:srgbClr val="FFFFFF"/>
                    </a:glow>
                    <a:outerShdw blurRad="50800" dist="39000" dir="5460000" algn="tl">
                      <a:srgbClr val="000000">
                        <a:alpha val="38000"/>
                      </a:srgbClr>
                    </a:outerShdw>
                  </a:effectLst>
                  <a:latin typeface="Calibri" pitchFamily="34" charset="0"/>
                  <a:cs typeface="Calibri" pitchFamily="34" charset="0"/>
                </a:rPr>
                <a:t> </a:t>
              </a:r>
              <a:r>
                <a:rPr lang="en-US" sz="6600" b="1" kern="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127000">
                      <a:srgbClr val="FFFFFF"/>
                    </a:glow>
                    <a:outerShdw blurRad="50800" dist="39000" dir="5460000" algn="tl">
                      <a:srgbClr val="000000">
                        <a:alpha val="38000"/>
                      </a:srgbClr>
                    </a:outerShdw>
                  </a:effectLst>
                  <a:latin typeface="Calibri" pitchFamily="34" charset="0"/>
                  <a:cs typeface="Calibri" pitchFamily="34" charset="0"/>
                </a:rPr>
                <a:t>5+6</a:t>
              </a:r>
              <a:endParaRPr lang="en-US" sz="66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127000">
                    <a:srgbClr val="FFFFFF"/>
                  </a:glow>
                  <a:outerShdw blurRad="50800" dist="39000" dir="5460000" algn="tl">
                    <a:srgbClr val="000000">
                      <a:alpha val="38000"/>
                    </a:srgbClr>
                  </a:outerShdw>
                </a:effectLst>
                <a:latin typeface="Calibri" pitchFamily="34" charset="0"/>
                <a:cs typeface="Calibri" pitchFamily="34" charset="0"/>
              </a:endParaRPr>
            </a:p>
          </p:txBody>
        </p:sp>
      </p:grpSp>
      <p:sp>
        <p:nvSpPr>
          <p:cNvPr id="8" name="Rectangle 7"/>
          <p:cNvSpPr/>
          <p:nvPr/>
        </p:nvSpPr>
        <p:spPr>
          <a:xfrm>
            <a:off x="4740754" y="2317152"/>
            <a:ext cx="6254743" cy="1938992"/>
          </a:xfrm>
          <a:prstGeom prst="rect">
            <a:avLst/>
          </a:prstGeom>
          <a:noFill/>
        </p:spPr>
        <p:txBody>
          <a:bodyPr wrap="square" lIns="91440" tIns="45720" rIns="91440" bIns="45720">
            <a:spAutoFit/>
          </a:bodyPr>
          <a:lstStyle/>
          <a:p>
            <a:pPr algn="ctr"/>
            <a:r>
              <a:rPr lang="en-US" sz="6000" b="1" dirty="0" smtClean="0">
                <a:ln w="1270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92100">
                    <a:schemeClr val="bg1"/>
                  </a:glow>
                  <a:outerShdw blurRad="38100" dist="38100" dir="2700000" algn="tl">
                    <a:srgbClr val="000000">
                      <a:alpha val="43137"/>
                    </a:srgbClr>
                  </a:outerShdw>
                </a:effectLst>
                <a:latin typeface="+mj-lt"/>
              </a:rPr>
              <a:t>DINH DƯỠNG NITƠ Ở THỰC VẬT</a:t>
            </a:r>
            <a:endParaRPr lang="en-US" sz="6000" b="1" dirty="0">
              <a:ln w="1270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92100">
                  <a:schemeClr val="bg1"/>
                </a:glow>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96664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QUÁ TRÌNH CHUYỂN HÓA NITƠ TRONG ĐẤT VÀ CỐ ĐỊNH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954107"/>
          </a:xfrm>
          <a:prstGeom prst="rect">
            <a:avLst/>
          </a:prstGeom>
          <a:noFill/>
        </p:spPr>
        <p:txBody>
          <a:bodyPr wrap="square" rtlCol="0">
            <a:spAutoFit/>
          </a:bodyPr>
          <a:lstStyle/>
          <a:p>
            <a:r>
              <a:rPr lang="vi-VN" sz="2800" b="1" dirty="0" smtClean="0">
                <a:cs typeface="Arial" panose="020B0604020202020204" pitchFamily="34" charset="0"/>
              </a:rPr>
              <a:t>2. Quá trình cố định nitơ phân tử </a:t>
            </a:r>
            <a:r>
              <a:rPr lang="vi-VN" sz="2800" dirty="0" smtClean="0">
                <a:cs typeface="Arial" panose="020B0604020202020204" pitchFamily="34" charset="0"/>
              </a:rPr>
              <a:t>bằng con đường sinh học</a:t>
            </a:r>
            <a:r>
              <a:rPr lang="vi-VN" sz="2800" b="1" dirty="0" smtClean="0">
                <a:cs typeface="Arial" panose="020B0604020202020204" pitchFamily="34" charset="0"/>
              </a:rPr>
              <a:t>:</a:t>
            </a:r>
            <a:endParaRPr lang="vi-VN" sz="2800" b="1" dirty="0" smtClean="0">
              <a:cs typeface="Arial" panose="020B0604020202020204" pitchFamily="34" charset="0"/>
            </a:endParaRPr>
          </a:p>
        </p:txBody>
      </p:sp>
      <p:sp>
        <p:nvSpPr>
          <p:cNvPr id="4" name="TextBox 3"/>
          <p:cNvSpPr txBox="1"/>
          <p:nvPr/>
        </p:nvSpPr>
        <p:spPr>
          <a:xfrm>
            <a:off x="91441" y="1657282"/>
            <a:ext cx="4547772" cy="1938992"/>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 Là </a:t>
            </a:r>
            <a:r>
              <a:rPr lang="fr-FR" sz="2400" dirty="0" err="1">
                <a:latin typeface="Arial" panose="020B0604020202020204" pitchFamily="34" charset="0"/>
                <a:cs typeface="Arial" panose="020B0604020202020204" pitchFamily="34" charset="0"/>
              </a:rPr>
              <a:t>quá</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trình</a:t>
            </a:r>
            <a:r>
              <a:rPr lang="fr-FR" sz="2400" dirty="0">
                <a:latin typeface="Arial" panose="020B0604020202020204" pitchFamily="34" charset="0"/>
                <a:cs typeface="Arial" panose="020B0604020202020204" pitchFamily="34" charset="0"/>
              </a:rPr>
              <a:t>: N</a:t>
            </a:r>
            <a:r>
              <a:rPr lang="fr-FR" sz="2400" baseline="-25000" dirty="0">
                <a:latin typeface="Arial" panose="020B0604020202020204" pitchFamily="34" charset="0"/>
                <a:cs typeface="Arial" panose="020B0604020202020204" pitchFamily="34" charset="0"/>
              </a:rPr>
              <a:t>2</a:t>
            </a:r>
            <a:r>
              <a:rPr lang="fr-FR" sz="2400" dirty="0">
                <a:latin typeface="Arial" panose="020B0604020202020204" pitchFamily="34" charset="0"/>
                <a:cs typeface="Arial" panose="020B0604020202020204" pitchFamily="34" charset="0"/>
              </a:rPr>
              <a:t> + 3H</a:t>
            </a:r>
            <a:r>
              <a:rPr lang="fr-FR" sz="2400" baseline="-25000" dirty="0">
                <a:latin typeface="Arial" panose="020B0604020202020204" pitchFamily="34" charset="0"/>
                <a:cs typeface="Arial" panose="020B0604020202020204" pitchFamily="34" charset="0"/>
              </a:rPr>
              <a:t>2</a:t>
            </a:r>
            <a:r>
              <a:rPr lang="fr-F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Symbol" panose="05050102010706020507" pitchFamily="18" charset="2"/>
              </a:rPr>
              <a:t></a:t>
            </a:r>
            <a:r>
              <a:rPr lang="fr-FR" sz="2400" dirty="0">
                <a:latin typeface="Arial" panose="020B0604020202020204" pitchFamily="34" charset="0"/>
                <a:cs typeface="Arial" panose="020B0604020202020204" pitchFamily="34" charset="0"/>
              </a:rPr>
              <a:t> 2NH</a:t>
            </a:r>
            <a:r>
              <a:rPr lang="fr-FR" sz="2400" baseline="-25000" dirty="0">
                <a:latin typeface="Arial" panose="020B0604020202020204" pitchFamily="34" charset="0"/>
                <a:cs typeface="Arial" panose="020B0604020202020204" pitchFamily="34" charset="0"/>
              </a:rPr>
              <a:t>3 </a:t>
            </a:r>
            <a:endParaRPr lang="en-US"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Cần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enzym</a:t>
            </a:r>
            <a:r>
              <a:rPr lang="fr-FR" sz="2400" dirty="0">
                <a:latin typeface="Arial" panose="020B0604020202020204" pitchFamily="34" charset="0"/>
                <a:cs typeface="Arial" panose="020B0604020202020204" pitchFamily="34" charset="0"/>
              </a:rPr>
              <a:t> </a:t>
            </a:r>
            <a:r>
              <a:rPr lang="fr-FR" sz="2400" b="1" i="1" dirty="0" err="1" smtClean="0">
                <a:latin typeface="Arial" panose="020B0604020202020204" pitchFamily="34" charset="0"/>
                <a:cs typeface="Arial" panose="020B0604020202020204" pitchFamily="34" charset="0"/>
              </a:rPr>
              <a:t>Nitrogenaza</a:t>
            </a:r>
            <a:r>
              <a:rPr lang="fr-FR" sz="2400" dirty="0" smtClean="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có</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trong</a:t>
            </a:r>
            <a:r>
              <a:rPr lang="fr-FR" sz="2400" dirty="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nhóm</a:t>
            </a:r>
            <a:r>
              <a:rPr lang="fr-FR" sz="2400" dirty="0" smtClean="0">
                <a:latin typeface="Arial" panose="020B0604020202020204" pitchFamily="34" charset="0"/>
                <a:cs typeface="Arial" panose="020B0604020202020204" pitchFamily="34" charset="0"/>
              </a:rPr>
              <a:t> </a:t>
            </a:r>
            <a:r>
              <a:rPr lang="fr-FR" sz="2400" b="1" i="1" dirty="0" smtClean="0">
                <a:latin typeface="Arial" panose="020B0604020202020204" pitchFamily="34" charset="0"/>
                <a:cs typeface="Arial" panose="020B0604020202020204" pitchFamily="34" charset="0"/>
              </a:rPr>
              <a:t>Vi </a:t>
            </a:r>
            <a:r>
              <a:rPr lang="fr-FR" sz="2400" b="1" i="1" dirty="0" err="1" smtClean="0">
                <a:latin typeface="Arial" panose="020B0604020202020204" pitchFamily="34" charset="0"/>
                <a:cs typeface="Arial" panose="020B0604020202020204" pitchFamily="34" charset="0"/>
              </a:rPr>
              <a:t>khuẩn</a:t>
            </a:r>
            <a:r>
              <a:rPr lang="fr-FR" sz="2400" b="1" i="1" dirty="0" smtClean="0">
                <a:latin typeface="Arial" panose="020B0604020202020204" pitchFamily="34" charset="0"/>
                <a:cs typeface="Arial" panose="020B0604020202020204" pitchFamily="34" charset="0"/>
              </a:rPr>
              <a:t> </a:t>
            </a:r>
            <a:r>
              <a:rPr lang="fr-FR" sz="2400" b="1" i="1" dirty="0" err="1">
                <a:latin typeface="Arial" panose="020B0604020202020204" pitchFamily="34" charset="0"/>
                <a:cs typeface="Arial" panose="020B0604020202020204" pitchFamily="34" charset="0"/>
              </a:rPr>
              <a:t>cố</a:t>
            </a:r>
            <a:r>
              <a:rPr lang="fr-FR" sz="2400" b="1" i="1" dirty="0">
                <a:latin typeface="Arial" panose="020B0604020202020204" pitchFamily="34" charset="0"/>
                <a:cs typeface="Arial" panose="020B0604020202020204" pitchFamily="34" charset="0"/>
              </a:rPr>
              <a:t> </a:t>
            </a:r>
            <a:r>
              <a:rPr lang="fr-FR" sz="2400" b="1" i="1" dirty="0" err="1">
                <a:latin typeface="Arial" panose="020B0604020202020204" pitchFamily="34" charset="0"/>
                <a:cs typeface="Arial" panose="020B0604020202020204" pitchFamily="34" charset="0"/>
              </a:rPr>
              <a:t>định</a:t>
            </a:r>
            <a:r>
              <a:rPr lang="fr-FR" sz="2400" b="1" i="1" dirty="0">
                <a:latin typeface="Arial" panose="020B0604020202020204" pitchFamily="34" charset="0"/>
                <a:cs typeface="Arial" panose="020B0604020202020204" pitchFamily="34" charset="0"/>
              </a:rPr>
              <a:t> </a:t>
            </a:r>
            <a:r>
              <a:rPr lang="fr-FR" sz="2400" b="1" i="1" dirty="0" err="1" smtClean="0">
                <a:latin typeface="Arial" panose="020B0604020202020204" pitchFamily="34" charset="0"/>
                <a:cs typeface="Arial" panose="020B0604020202020204" pitchFamily="34" charset="0"/>
              </a:rPr>
              <a:t>nitơ</a:t>
            </a:r>
            <a:r>
              <a:rPr lang="fr-FR" sz="2400" b="1" i="1" dirty="0" smtClean="0">
                <a:latin typeface="Arial" panose="020B0604020202020204" pitchFamily="34" charset="0"/>
                <a:cs typeface="Arial" panose="020B0604020202020204" pitchFamily="34" charset="0"/>
              </a:rPr>
              <a:t> </a:t>
            </a:r>
            <a:r>
              <a:rPr lang="fr-FR" sz="2400" dirty="0" smtClean="0">
                <a:latin typeface="Arial" panose="020B0604020202020204" pitchFamily="34" charset="0"/>
                <a:cs typeface="Arial" panose="020B0604020202020204" pitchFamily="34" charset="0"/>
              </a:rPr>
              <a:t>(</a:t>
            </a:r>
            <a:r>
              <a:rPr lang="fr-FR" sz="2400" dirty="0" err="1">
                <a:latin typeface="Arial" panose="020B0604020202020204" pitchFamily="34" charset="0"/>
                <a:cs typeface="Arial" panose="020B0604020202020204" pitchFamily="34" charset="0"/>
              </a:rPr>
              <a:t>sống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tự</a:t>
            </a:r>
            <a:r>
              <a:rPr lang="fr-FR" sz="2400" dirty="0">
                <a:latin typeface="Arial" panose="020B0604020202020204" pitchFamily="34" charset="0"/>
                <a:cs typeface="Arial" panose="020B0604020202020204" pitchFamily="34" charset="0"/>
              </a:rPr>
              <a:t> do </a:t>
            </a:r>
            <a:r>
              <a:rPr lang="fr-FR" sz="2400" dirty="0" err="1">
                <a:latin typeface="Arial" panose="020B0604020202020204" pitchFamily="34" charset="0"/>
                <a:cs typeface="Arial" panose="020B0604020202020204" pitchFamily="34" charset="0"/>
              </a:rPr>
              <a:t>hoặc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sống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cộng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sinh</a:t>
            </a:r>
            <a:r>
              <a:rPr lang="fr-F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45807" y="3946545"/>
            <a:ext cx="2105025" cy="2171700"/>
          </a:xfrm>
          <a:prstGeom prst="rect">
            <a:avLst/>
          </a:prstGeom>
        </p:spPr>
      </p:pic>
      <p:sp>
        <p:nvSpPr>
          <p:cNvPr id="6" name="TextBox 5"/>
          <p:cNvSpPr txBox="1"/>
          <p:nvPr/>
        </p:nvSpPr>
        <p:spPr>
          <a:xfrm>
            <a:off x="274320" y="6156960"/>
            <a:ext cx="3058160" cy="646331"/>
          </a:xfrm>
          <a:prstGeom prst="rect">
            <a:avLst/>
          </a:prstGeom>
          <a:noFill/>
        </p:spPr>
        <p:txBody>
          <a:bodyPr wrap="square" rtlCol="0">
            <a:spAutoFit/>
          </a:bodyPr>
          <a:lstStyle/>
          <a:p>
            <a:r>
              <a:rPr lang="en-US" dirty="0" smtClean="0"/>
              <a:t>Vi </a:t>
            </a:r>
            <a:r>
              <a:rPr lang="en-US" dirty="0" err="1" smtClean="0"/>
              <a:t>khuẩn</a:t>
            </a:r>
            <a:r>
              <a:rPr lang="en-US" dirty="0" smtClean="0"/>
              <a:t> lam Cyanobacteria</a:t>
            </a:r>
          </a:p>
          <a:p>
            <a:r>
              <a:rPr lang="en-US" dirty="0" smtClean="0"/>
              <a:t>(</a:t>
            </a:r>
            <a:r>
              <a:rPr lang="en-US" dirty="0" err="1" smtClean="0"/>
              <a:t>sống</a:t>
            </a:r>
            <a:r>
              <a:rPr lang="en-US" dirty="0" smtClean="0"/>
              <a:t> </a:t>
            </a:r>
            <a:r>
              <a:rPr lang="en-US" dirty="0" err="1" smtClean="0"/>
              <a:t>tự</a:t>
            </a:r>
            <a:r>
              <a:rPr lang="en-US" dirty="0" smtClean="0"/>
              <a:t> do </a:t>
            </a:r>
            <a:r>
              <a:rPr lang="en-US" dirty="0" err="1" smtClean="0"/>
              <a:t>trong</a:t>
            </a:r>
            <a:r>
              <a:rPr lang="en-US" dirty="0" smtClean="0"/>
              <a:t> </a:t>
            </a:r>
            <a:r>
              <a:rPr lang="en-US" dirty="0" err="1" smtClean="0"/>
              <a:t>ruộng</a:t>
            </a:r>
            <a:r>
              <a:rPr lang="en-US" dirty="0" smtClean="0"/>
              <a:t> </a:t>
            </a:r>
            <a:r>
              <a:rPr lang="en-US" dirty="0" err="1" smtClean="0"/>
              <a:t>lúa</a:t>
            </a:r>
            <a:r>
              <a:rPr lang="en-US" dirty="0" smtClean="0"/>
              <a:t>)</a:t>
            </a:r>
            <a:endParaRPr lang="en-US" dirty="0"/>
          </a:p>
        </p:txBody>
      </p:sp>
      <p:pic>
        <p:nvPicPr>
          <p:cNvPr id="7" name="Picture 6"/>
          <p:cNvPicPr>
            <a:picLocks noChangeAspect="1"/>
          </p:cNvPicPr>
          <p:nvPr/>
        </p:nvPicPr>
        <p:blipFill>
          <a:blip r:embed="rId3"/>
          <a:stretch>
            <a:fillRect/>
          </a:stretch>
        </p:blipFill>
        <p:spPr>
          <a:xfrm>
            <a:off x="4537087" y="1672671"/>
            <a:ext cx="7579162" cy="4445574"/>
          </a:xfrm>
          <a:prstGeom prst="rect">
            <a:avLst/>
          </a:prstGeom>
        </p:spPr>
      </p:pic>
    </p:spTree>
    <p:extLst>
      <p:ext uri="{BB962C8B-B14F-4D97-AF65-F5344CB8AC3E}">
        <p14:creationId xmlns:p14="http://schemas.microsoft.com/office/powerpoint/2010/main" val="4282184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82" t="-436" r="431" b="436"/>
          <a:stretch/>
        </p:blipFill>
        <p:spPr>
          <a:xfrm>
            <a:off x="6278880" y="1272592"/>
            <a:ext cx="5788660" cy="2852963"/>
          </a:xfrm>
          <a:prstGeom prst="rect">
            <a:avLst/>
          </a:prstGeom>
        </p:spPr>
      </p:pic>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IV. PHÂN BÓN VỚI NĂNG SUẤT CÂY TRỒNG VÀ MÔI TRƯỜNG</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82596" y="4030859"/>
            <a:ext cx="10741004" cy="2308324"/>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sym typeface="Wingdings" panose="05000000000000000000" pitchFamily="2" charset="2"/>
              </a:rPr>
              <a:t></a:t>
            </a:r>
            <a:r>
              <a:rPr lang="en-US" sz="2400" dirty="0" err="1" smtClean="0">
                <a:latin typeface="Arial" panose="020B0604020202020204" pitchFamily="34" charset="0"/>
                <a:cs typeface="Arial" panose="020B0604020202020204" pitchFamily="34" charset="0"/>
              </a:rPr>
              <a:t>Bón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phân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hợp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lí</a:t>
            </a:r>
            <a:r>
              <a:rPr lang="en-US" sz="2400" dirty="0" smtClean="0">
                <a:latin typeface="Arial" panose="020B0604020202020204" pitchFamily="34" charset="0"/>
                <a:cs typeface="Arial" panose="020B0604020202020204" pitchFamily="34" charset="0"/>
              </a:rPr>
              <a:t>:</a:t>
            </a:r>
          </a:p>
          <a:p>
            <a:r>
              <a:rPr lang="vi-VN" sz="2400" dirty="0" smtClean="0">
                <a:cs typeface="Arial" panose="020B0604020202020204" pitchFamily="34" charset="0"/>
              </a:rPr>
              <a:t>- Đúng loại, đủ số lượng và tỷ lệ các thành phần dinh dưỡng.</a:t>
            </a:r>
          </a:p>
          <a:p>
            <a:r>
              <a:rPr lang="vi-VN" sz="2400" dirty="0" smtClean="0">
                <a:cs typeface="Arial" panose="020B0604020202020204" pitchFamily="34" charset="0"/>
              </a:rPr>
              <a:t>- Đúng nhu cầu giống, loài cây trồng.</a:t>
            </a:r>
          </a:p>
          <a:p>
            <a:r>
              <a:rPr lang="vi-VN" sz="2400" dirty="0" smtClean="0">
                <a:cs typeface="Arial" panose="020B0604020202020204" pitchFamily="34" charset="0"/>
              </a:rPr>
              <a:t>- Phù hợp với thời kỳ sinh trưởng và phát triển của cây.</a:t>
            </a:r>
          </a:p>
          <a:p>
            <a:r>
              <a:rPr lang="vi-VN" sz="2400" dirty="0" smtClean="0">
                <a:cs typeface="Arial" panose="020B0604020202020204" pitchFamily="34" charset="0"/>
              </a:rPr>
              <a:t>- Phù hợp với đất đai, thời tiết, mùa vụ.</a:t>
            </a:r>
          </a:p>
          <a:p>
            <a:r>
              <a:rPr lang="en-US" sz="2400" dirty="0" smtClean="0">
                <a:cs typeface="Arial" panose="020B0604020202020204" pitchFamily="34" charset="0"/>
                <a:sym typeface="Wingdings" panose="05000000000000000000" pitchFamily="2" charset="2"/>
              </a:rPr>
              <a:t></a:t>
            </a:r>
            <a:r>
              <a:rPr lang="vi-VN" sz="2400" dirty="0" smtClean="0">
                <a:cs typeface="Arial" panose="020B0604020202020204" pitchFamily="34" charset="0"/>
              </a:rPr>
              <a:t> Tác dụng: tăng năng suất cây + không gây ô nhiễm môi trường.</a:t>
            </a:r>
            <a:endParaRPr lang="vi-VN" sz="2400" dirty="0" smtClean="0">
              <a:cs typeface="Arial" panose="020B0604020202020204" pitchFamily="34" charset="0"/>
            </a:endParaRPr>
          </a:p>
        </p:txBody>
      </p:sp>
      <p:sp>
        <p:nvSpPr>
          <p:cNvPr id="14" name="TextBox 13"/>
          <p:cNvSpPr txBox="1"/>
          <p:nvPr/>
        </p:nvSpPr>
        <p:spPr>
          <a:xfrm>
            <a:off x="1182340" y="523220"/>
            <a:ext cx="8134380" cy="523220"/>
          </a:xfrm>
          <a:prstGeom prst="rect">
            <a:avLst/>
          </a:prstGeom>
          <a:noFill/>
        </p:spPr>
        <p:txBody>
          <a:bodyPr wrap="square" rtlCol="0">
            <a:spAutoFit/>
          </a:bodyPr>
          <a:lstStyle/>
          <a:p>
            <a:r>
              <a:rPr lang="vi-VN" sz="2800" b="1" dirty="0" smtClean="0">
                <a:cs typeface="Arial" panose="020B0604020202020204" pitchFamily="34" charset="0"/>
              </a:rPr>
              <a:t>1. Bón phân hợp lý và năng suất cây trồng</a:t>
            </a:r>
            <a:endParaRPr lang="vi-VN" sz="2800" b="1" dirty="0" smtClean="0">
              <a:cs typeface="Arial" panose="020B0604020202020204" pitchFamily="34" charset="0"/>
            </a:endParaRPr>
          </a:p>
        </p:txBody>
      </p:sp>
      <p:sp>
        <p:nvSpPr>
          <p:cNvPr id="15" name="TextBox 14"/>
          <p:cNvSpPr txBox="1"/>
          <p:nvPr/>
        </p:nvSpPr>
        <p:spPr>
          <a:xfrm>
            <a:off x="1925778" y="1177896"/>
            <a:ext cx="4097218" cy="1200329"/>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Bón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hợp</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lí</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Bón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hợp</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lí</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đem</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lại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lợi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ích</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17" name="Picture 16"/>
          <p:cNvPicPr>
            <a:picLocks noChangeAspect="1"/>
          </p:cNvPicPr>
          <p:nvPr/>
        </p:nvPicPr>
        <p:blipFill>
          <a:blip r:embed="rId3"/>
          <a:stretch>
            <a:fillRect/>
          </a:stretch>
        </p:blipFill>
        <p:spPr>
          <a:xfrm>
            <a:off x="282596" y="1046440"/>
            <a:ext cx="1643182" cy="1556217"/>
          </a:xfrm>
          <a:prstGeom prst="rect">
            <a:avLst/>
          </a:prstGeom>
        </p:spPr>
      </p:pic>
    </p:spTree>
    <p:extLst>
      <p:ext uri="{BB962C8B-B14F-4D97-AF65-F5344CB8AC3E}">
        <p14:creationId xmlns:p14="http://schemas.microsoft.com/office/powerpoint/2010/main" val="3421877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IV. PHÂN BÓN VỚI NĂNG SUẤT CÂY TRỒNG VÀ MÔI TRƯỜNG</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560112" y="6023101"/>
            <a:ext cx="5462884"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Bón</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phân</a:t>
            </a:r>
            <a:r>
              <a:rPr lang="en-US" sz="2400" dirty="0" smtClean="0">
                <a:latin typeface="Arial" panose="020B0604020202020204" pitchFamily="34" charset="0"/>
                <a:cs typeface="Arial" panose="020B0604020202020204" pitchFamily="34" charset="0"/>
                <a:sym typeface="Wingdings" panose="05000000000000000000" pitchFamily="2" charset="2"/>
              </a:rPr>
              <a:t> qua </a:t>
            </a:r>
            <a:r>
              <a:rPr lang="en-US" sz="2400" dirty="0" err="1" smtClean="0">
                <a:latin typeface="Arial" panose="020B0604020202020204" pitchFamily="34" charset="0"/>
                <a:cs typeface="Arial" panose="020B0604020202020204" pitchFamily="34" charset="0"/>
                <a:sym typeface="Wingdings" panose="05000000000000000000" pitchFamily="2" charset="2"/>
              </a:rPr>
              <a:t>rễ</a:t>
            </a:r>
            <a:r>
              <a:rPr lang="en-US" sz="2400" dirty="0" smtClean="0">
                <a:latin typeface="Arial" panose="020B0604020202020204" pitchFamily="34" charset="0"/>
                <a:cs typeface="Arial" panose="020B0604020202020204" pitchFamily="34" charset="0"/>
                <a:sym typeface="Wingdings" panose="05000000000000000000" pitchFamily="2" charset="2"/>
              </a:rPr>
              <a:t> </a:t>
            </a:r>
          </a:p>
          <a:p>
            <a:r>
              <a:rPr lang="en-US" sz="2400" dirty="0" err="1" smtClean="0">
                <a:latin typeface="Arial" panose="020B0604020202020204" pitchFamily="34" charset="0"/>
                <a:cs typeface="Arial" panose="020B0604020202020204" pitchFamily="34" charset="0"/>
                <a:sym typeface="Wingdings" panose="05000000000000000000" pitchFamily="2" charset="2"/>
              </a:rPr>
              <a:t>gồm</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bón</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lót</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và</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bón</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err="1" smtClean="0">
                <a:latin typeface="Arial" panose="020B0604020202020204" pitchFamily="34" charset="0"/>
                <a:cs typeface="Arial" panose="020B0604020202020204" pitchFamily="34" charset="0"/>
                <a:sym typeface="Wingdings" panose="05000000000000000000" pitchFamily="2" charset="2"/>
              </a:rPr>
              <a:t>thúc</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4" name="TextBox 13"/>
          <p:cNvSpPr txBox="1"/>
          <p:nvPr/>
        </p:nvSpPr>
        <p:spPr>
          <a:xfrm>
            <a:off x="1182340" y="523220"/>
            <a:ext cx="8134380" cy="523220"/>
          </a:xfrm>
          <a:prstGeom prst="rect">
            <a:avLst/>
          </a:prstGeom>
          <a:noFill/>
        </p:spPr>
        <p:txBody>
          <a:bodyPr wrap="square" rtlCol="0">
            <a:spAutoFit/>
          </a:bodyPr>
          <a:lstStyle/>
          <a:p>
            <a:r>
              <a:rPr lang="vi-VN" sz="2800" b="1" dirty="0" smtClean="0">
                <a:cs typeface="Arial" panose="020B0604020202020204" pitchFamily="34" charset="0"/>
              </a:rPr>
              <a:t>2. Các phương pháp bón phân</a:t>
            </a:r>
            <a:endParaRPr lang="vi-VN" sz="2800" b="1" dirty="0" smtClean="0">
              <a:cs typeface="Arial" panose="020B0604020202020204" pitchFamily="34" charset="0"/>
            </a:endParaRPr>
          </a:p>
        </p:txBody>
      </p:sp>
      <p:sp>
        <p:nvSpPr>
          <p:cNvPr id="15" name="TextBox 14"/>
          <p:cNvSpPr txBox="1"/>
          <p:nvPr/>
        </p:nvSpPr>
        <p:spPr>
          <a:xfrm>
            <a:off x="1925778" y="1177896"/>
            <a:ext cx="4097218" cy="830997"/>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Nêu</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phương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pháp</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bón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endPar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515918" y="938508"/>
            <a:ext cx="1332844" cy="1262304"/>
          </a:xfrm>
          <a:prstGeom prst="rect">
            <a:avLst/>
          </a:prstGeom>
        </p:spPr>
      </p:pic>
      <p:sp>
        <p:nvSpPr>
          <p:cNvPr id="3" name="Rectangle 2"/>
          <p:cNvSpPr/>
          <p:nvPr/>
        </p:nvSpPr>
        <p:spPr>
          <a:xfrm>
            <a:off x="8352699" y="6023101"/>
            <a:ext cx="2701381" cy="461665"/>
          </a:xfrm>
          <a:prstGeom prst="rect">
            <a:avLst/>
          </a:prstGeom>
        </p:spPr>
        <p:txBody>
          <a:bodyPr wrap="none">
            <a:spAutoFit/>
          </a:bodyPr>
          <a:lstStyle/>
          <a:p>
            <a:pPr lvl="0"/>
            <a:r>
              <a:rPr lang="en-US" sz="24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prstClr val="black"/>
                </a:solidFill>
                <a:latin typeface="Arial" panose="020B0604020202020204" pitchFamily="34" charset="0"/>
                <a:cs typeface="Arial" panose="020B0604020202020204" pitchFamily="34" charset="0"/>
                <a:sym typeface="Wingdings" panose="05000000000000000000" pitchFamily="2" charset="2"/>
              </a:rPr>
              <a:t>Bón</a:t>
            </a:r>
            <a:r>
              <a:rPr lang="en-US" sz="24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prstClr val="black"/>
                </a:solidFill>
                <a:latin typeface="Arial" panose="020B0604020202020204" pitchFamily="34" charset="0"/>
                <a:cs typeface="Arial" panose="020B0604020202020204" pitchFamily="34" charset="0"/>
                <a:sym typeface="Wingdings" panose="05000000000000000000" pitchFamily="2" charset="2"/>
              </a:rPr>
              <a:t>phân</a:t>
            </a:r>
            <a:r>
              <a:rPr lang="en-US" sz="2400" dirty="0">
                <a:solidFill>
                  <a:prstClr val="black"/>
                </a:solidFill>
                <a:latin typeface="Arial" panose="020B0604020202020204" pitchFamily="34" charset="0"/>
                <a:cs typeface="Arial" panose="020B0604020202020204" pitchFamily="34" charset="0"/>
                <a:sym typeface="Wingdings" panose="05000000000000000000" pitchFamily="2" charset="2"/>
              </a:rPr>
              <a:t> qua </a:t>
            </a:r>
            <a:r>
              <a:rPr lang="en-US" sz="2400" dirty="0" err="1">
                <a:solidFill>
                  <a:prstClr val="black"/>
                </a:solidFill>
                <a:latin typeface="Arial" panose="020B0604020202020204" pitchFamily="34" charset="0"/>
                <a:cs typeface="Arial" panose="020B0604020202020204" pitchFamily="34" charset="0"/>
                <a:sym typeface="Wingdings" panose="05000000000000000000" pitchFamily="2" charset="2"/>
              </a:rPr>
              <a:t>lá</a:t>
            </a:r>
            <a:r>
              <a:rPr lang="en-US" sz="2400" dirty="0">
                <a:solidFill>
                  <a:prstClr val="black"/>
                </a:solidFill>
                <a:latin typeface="Arial" panose="020B0604020202020204" pitchFamily="34" charset="0"/>
                <a:cs typeface="Arial" panose="020B0604020202020204" pitchFamily="34" charset="0"/>
                <a:sym typeface="Wingdings" panose="05000000000000000000" pitchFamily="2" charset="2"/>
              </a:rPr>
              <a:t>.</a:t>
            </a:r>
          </a:p>
        </p:txBody>
      </p:sp>
      <p:pic>
        <p:nvPicPr>
          <p:cNvPr id="4" name="Picture 3"/>
          <p:cNvPicPr>
            <a:picLocks noChangeAspect="1"/>
          </p:cNvPicPr>
          <p:nvPr/>
        </p:nvPicPr>
        <p:blipFill>
          <a:blip r:embed="rId3"/>
          <a:stretch>
            <a:fillRect/>
          </a:stretch>
        </p:blipFill>
        <p:spPr>
          <a:xfrm>
            <a:off x="0" y="2293877"/>
            <a:ext cx="5593836" cy="3729224"/>
          </a:xfrm>
          <a:prstGeom prst="rect">
            <a:avLst/>
          </a:prstGeom>
        </p:spPr>
      </p:pic>
      <p:pic>
        <p:nvPicPr>
          <p:cNvPr id="5" name="Picture 4"/>
          <p:cNvPicPr>
            <a:picLocks noChangeAspect="1"/>
          </p:cNvPicPr>
          <p:nvPr/>
        </p:nvPicPr>
        <p:blipFill>
          <a:blip r:embed="rId4"/>
          <a:stretch>
            <a:fillRect/>
          </a:stretch>
        </p:blipFill>
        <p:spPr>
          <a:xfrm>
            <a:off x="6711058" y="2120485"/>
            <a:ext cx="5211324" cy="3902616"/>
          </a:xfrm>
          <a:prstGeom prst="rect">
            <a:avLst/>
          </a:prstGeom>
        </p:spPr>
      </p:pic>
    </p:spTree>
    <p:extLst>
      <p:ext uri="{BB962C8B-B14F-4D97-AF65-F5344CB8AC3E}">
        <p14:creationId xmlns:p14="http://schemas.microsoft.com/office/powerpoint/2010/main" val="3909427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IV. PHÂN BÓN VỚI NĂNG SUẤT CÂY TRỒNG VÀ MÔI TRƯỜNG</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839994" y="5976236"/>
            <a:ext cx="9742128" cy="461665"/>
          </a:xfrm>
          <a:prstGeom prst="rect">
            <a:avLst/>
          </a:prstGeom>
          <a:noFill/>
        </p:spPr>
        <p:txBody>
          <a:bodyPr wrap="square" rtlCol="0">
            <a:spAutoFit/>
          </a:bodyPr>
          <a:lstStyle/>
          <a:p>
            <a:r>
              <a:rPr lang="vi-VN" sz="2400" dirty="0">
                <a:cs typeface="Arial" panose="020B0604020202020204" pitchFamily="34" charset="0"/>
                <a:sym typeface="Wingdings" panose="05000000000000000000" pitchFamily="2" charset="2"/>
              </a:rPr>
              <a:t>- Bón phân quá mức </a:t>
            </a:r>
            <a:r>
              <a:rPr lang="en-US" sz="2400" dirty="0" smtClean="0">
                <a:cs typeface="Arial" panose="020B0604020202020204" pitchFamily="34" charset="0"/>
                <a:sym typeface="Wingdings" panose="05000000000000000000" pitchFamily="2" charset="2"/>
              </a:rPr>
              <a:t> </a:t>
            </a:r>
            <a:r>
              <a:rPr lang="vi-VN" sz="2400" dirty="0" smtClean="0">
                <a:cs typeface="Arial" panose="020B0604020202020204" pitchFamily="34" charset="0"/>
                <a:sym typeface="Wingdings" panose="05000000000000000000" pitchFamily="2" charset="2"/>
              </a:rPr>
              <a:t>gây </a:t>
            </a:r>
            <a:r>
              <a:rPr lang="vi-VN" sz="2400" dirty="0">
                <a:cs typeface="Arial" panose="020B0604020202020204" pitchFamily="34" charset="0"/>
                <a:sym typeface="Wingdings" panose="05000000000000000000" pitchFamily="2" charset="2"/>
              </a:rPr>
              <a:t>ô nhiễm môi trường nước.</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4" name="TextBox 13"/>
          <p:cNvSpPr txBox="1"/>
          <p:nvPr/>
        </p:nvSpPr>
        <p:spPr>
          <a:xfrm>
            <a:off x="1182340" y="523220"/>
            <a:ext cx="8134380" cy="523220"/>
          </a:xfrm>
          <a:prstGeom prst="rect">
            <a:avLst/>
          </a:prstGeom>
          <a:noFill/>
        </p:spPr>
        <p:txBody>
          <a:bodyPr wrap="square" rtlCol="0">
            <a:spAutoFit/>
          </a:bodyPr>
          <a:lstStyle/>
          <a:p>
            <a:r>
              <a:rPr lang="vi-VN" sz="2800" b="1" dirty="0" smtClean="0">
                <a:cs typeface="Arial" panose="020B0604020202020204" pitchFamily="34" charset="0"/>
              </a:rPr>
              <a:t>3. Phân bón và môi trường</a:t>
            </a:r>
            <a:endParaRPr lang="vi-VN" sz="2800" b="1" dirty="0" smtClean="0">
              <a:cs typeface="Arial" panose="020B0604020202020204" pitchFamily="34" charset="0"/>
            </a:endParaRPr>
          </a:p>
        </p:txBody>
      </p:sp>
      <p:sp>
        <p:nvSpPr>
          <p:cNvPr id="15" name="TextBox 14"/>
          <p:cNvSpPr txBox="1"/>
          <p:nvPr/>
        </p:nvSpPr>
        <p:spPr>
          <a:xfrm>
            <a:off x="1925778" y="1177896"/>
            <a:ext cx="4785280" cy="830997"/>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Bón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mức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hưởng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môi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không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Giải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thích</a:t>
            </a:r>
            <a:endPar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515918" y="938508"/>
            <a:ext cx="1332844" cy="1262304"/>
          </a:xfrm>
          <a:prstGeom prst="rect">
            <a:avLst/>
          </a:prstGeom>
        </p:spPr>
      </p:pic>
      <p:pic>
        <p:nvPicPr>
          <p:cNvPr id="6" name="Picture 5"/>
          <p:cNvPicPr>
            <a:picLocks noChangeAspect="1"/>
          </p:cNvPicPr>
          <p:nvPr/>
        </p:nvPicPr>
        <p:blipFill>
          <a:blip r:embed="rId3"/>
          <a:stretch>
            <a:fillRect/>
          </a:stretch>
        </p:blipFill>
        <p:spPr>
          <a:xfrm>
            <a:off x="940456" y="2332268"/>
            <a:ext cx="5082540" cy="3320593"/>
          </a:xfrm>
          <a:prstGeom prst="rect">
            <a:avLst/>
          </a:prstGeom>
        </p:spPr>
      </p:pic>
      <p:pic>
        <p:nvPicPr>
          <p:cNvPr id="8" name="Picture 7"/>
          <p:cNvPicPr>
            <a:picLocks noChangeAspect="1"/>
          </p:cNvPicPr>
          <p:nvPr/>
        </p:nvPicPr>
        <p:blipFill>
          <a:blip r:embed="rId4"/>
          <a:stretch>
            <a:fillRect/>
          </a:stretch>
        </p:blipFill>
        <p:spPr>
          <a:xfrm>
            <a:off x="6266186" y="2356593"/>
            <a:ext cx="5006990" cy="3296268"/>
          </a:xfrm>
          <a:prstGeom prst="rect">
            <a:avLst/>
          </a:prstGeom>
        </p:spPr>
      </p:pic>
    </p:spTree>
    <p:extLst>
      <p:ext uri="{BB962C8B-B14F-4D97-AF65-F5344CB8AC3E}">
        <p14:creationId xmlns:p14="http://schemas.microsoft.com/office/powerpoint/2010/main" val="2652662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778" y="1177896"/>
            <a:ext cx="9717582" cy="830997"/>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sao</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xen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kẽ</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hoặc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canh</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đậu</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ngũ</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thì</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phì</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tăng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stretch>
            <a:fillRect/>
          </a:stretch>
        </p:blipFill>
        <p:spPr>
          <a:xfrm>
            <a:off x="515918" y="938508"/>
            <a:ext cx="1332844" cy="1262304"/>
          </a:xfrm>
          <a:prstGeom prst="rect">
            <a:avLst/>
          </a:prstGeom>
        </p:spPr>
      </p:pic>
      <p:sp>
        <p:nvSpPr>
          <p:cNvPr id="5" name="TextBox 4"/>
          <p:cNvSpPr txBox="1"/>
          <p:nvPr/>
        </p:nvSpPr>
        <p:spPr>
          <a:xfrm>
            <a:off x="0" y="0"/>
            <a:ext cx="12192000" cy="523220"/>
          </a:xfrm>
          <a:prstGeom prst="rect">
            <a:avLst/>
          </a:prstGeom>
          <a:solidFill>
            <a:srgbClr val="FFFF00"/>
          </a:solidFill>
        </p:spPr>
        <p:txBody>
          <a:bodyPr wrap="square" rtlCol="0">
            <a:spAutoFit/>
          </a:bodyPr>
          <a:lstStyle/>
          <a:p>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CỦNG CỐ:</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1428750" y="2200812"/>
            <a:ext cx="5871210" cy="4403408"/>
          </a:xfrm>
          <a:prstGeom prst="rect">
            <a:avLst/>
          </a:prstGeom>
        </p:spPr>
      </p:pic>
      <p:sp>
        <p:nvSpPr>
          <p:cNvPr id="7" name="TextBox 6"/>
          <p:cNvSpPr txBox="1"/>
          <p:nvPr/>
        </p:nvSpPr>
        <p:spPr>
          <a:xfrm>
            <a:off x="7452360" y="5669280"/>
            <a:ext cx="3901439" cy="830997"/>
          </a:xfrm>
          <a:prstGeom prst="rect">
            <a:avLst/>
          </a:prstGeom>
          <a:noFill/>
        </p:spPr>
        <p:txBody>
          <a:bodyPr wrap="square" rtlCol="0">
            <a:spAutoFit/>
          </a:bodyPr>
          <a:lstStyle/>
          <a:p>
            <a:r>
              <a:rPr lang="en-US" sz="2400" i="1" dirty="0" err="1" smtClean="0">
                <a:latin typeface="Arial" panose="020B0604020202020204" pitchFamily="34" charset="0"/>
                <a:cs typeface="Arial" panose="020B0604020202020204" pitchFamily="34" charset="0"/>
              </a:rPr>
              <a:t>Hình</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ảnh</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cánh</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đồng</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ngô</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trồng</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xen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xanh</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với</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đậu</a:t>
            </a:r>
            <a:r>
              <a:rPr lang="en-US" sz="2400" i="1" dirty="0" smtClean="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324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778" y="1177896"/>
            <a:ext cx="9717582" cy="830997"/>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sao</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xen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kẽ</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hoặc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canh</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đậu</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ngũ</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cốc</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thì</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phì</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tăng</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stretch>
            <a:fillRect/>
          </a:stretch>
        </p:blipFill>
        <p:spPr>
          <a:xfrm>
            <a:off x="515918" y="938508"/>
            <a:ext cx="1332844" cy="1262304"/>
          </a:xfrm>
          <a:prstGeom prst="rect">
            <a:avLst/>
          </a:prstGeom>
        </p:spPr>
      </p:pic>
      <p:sp>
        <p:nvSpPr>
          <p:cNvPr id="5" name="TextBox 4"/>
          <p:cNvSpPr txBox="1"/>
          <p:nvPr/>
        </p:nvSpPr>
        <p:spPr>
          <a:xfrm>
            <a:off x="0" y="0"/>
            <a:ext cx="12192000" cy="523220"/>
          </a:xfrm>
          <a:prstGeom prst="rect">
            <a:avLst/>
          </a:prstGeom>
          <a:solidFill>
            <a:srgbClr val="FFFF00"/>
          </a:solidFill>
        </p:spPr>
        <p:txBody>
          <a:bodyPr wrap="square" rtlCol="0">
            <a:spAutoFit/>
          </a:bodyPr>
          <a:lstStyle/>
          <a:p>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CỦNG CỐ:</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7437120" y="3206652"/>
            <a:ext cx="4530090" cy="3397568"/>
          </a:xfrm>
          <a:prstGeom prst="rect">
            <a:avLst/>
          </a:prstGeom>
        </p:spPr>
      </p:pic>
      <p:sp>
        <p:nvSpPr>
          <p:cNvPr id="4" name="TextBox 3"/>
          <p:cNvSpPr txBox="1"/>
          <p:nvPr/>
        </p:nvSpPr>
        <p:spPr>
          <a:xfrm>
            <a:off x="335280" y="2595680"/>
            <a:ext cx="6888480" cy="3416320"/>
          </a:xfrm>
          <a:prstGeom prst="rect">
            <a:avLst/>
          </a:prstGeom>
          <a:noFill/>
        </p:spPr>
        <p:txBody>
          <a:bodyPr wrap="square" rtlCol="0">
            <a:spAutoFit/>
          </a:bodyPr>
          <a:lstStyle/>
          <a:p>
            <a:r>
              <a:rPr lang="vi-VN" sz="2400" smtClean="0"/>
              <a:t>Trồng xen kẽ hoặc luân canh các cây họ đậu với cây ngũ cốc có tác dụng tăng cường nguồn đạm sinh học cho cây trồng, do VK nốt sần sống cộng sinh trong rễ cây họ đậu có khả năng cố định nitơ tự do cung cấp 1 phần cho cây đậu, phần khác cung cấp cho đất (cho cây ngũ cốc). Mặt khác, rễ đậu có khả năng tiết axit biến các hợp chất khoáng khó tan thành dễ tan, cây hấp thụ dễ dàng.</a:t>
            </a:r>
            <a:endParaRPr lang="en-US" sz="2400" dirty="0"/>
          </a:p>
        </p:txBody>
      </p:sp>
    </p:spTree>
    <p:extLst>
      <p:ext uri="{BB962C8B-B14F-4D97-AF65-F5344CB8AC3E}">
        <p14:creationId xmlns:p14="http://schemas.microsoft.com/office/powerpoint/2010/main" val="872269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685800" y="2057400"/>
            <a:ext cx="91740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dirty="0">
                <a:solidFill>
                  <a:prstClr val="black"/>
                </a:solidFill>
                <a:latin typeface="Arial" panose="020B0604020202020204" pitchFamily="34" charset="0"/>
                <a:cs typeface="Arial" panose="020B0604020202020204" pitchFamily="34" charset="0"/>
              </a:rPr>
              <a:t>DẶN DÒ</a:t>
            </a:r>
          </a:p>
          <a:p>
            <a:pPr eaLnBrk="0" fontAlgn="base" hangingPunct="0">
              <a:lnSpc>
                <a:spcPct val="100000"/>
              </a:lnSpc>
              <a:spcBef>
                <a:spcPct val="0"/>
              </a:spcBef>
              <a:spcAft>
                <a:spcPct val="0"/>
              </a:spcAft>
              <a:buFontTx/>
              <a:buNone/>
            </a:pPr>
            <a:r>
              <a:rPr lang="en-US" altLang="en-US" dirty="0">
                <a:solidFill>
                  <a:prstClr val="black"/>
                </a:solidFill>
                <a:latin typeface="Arial" panose="020B0604020202020204" pitchFamily="34" charset="0"/>
                <a:cs typeface="Arial" panose="020B0604020202020204" pitchFamily="34" charset="0"/>
              </a:rPr>
              <a:t>- GHI BÀI ĐẦY ĐỦ</a:t>
            </a:r>
          </a:p>
          <a:p>
            <a:pPr eaLnBrk="0" fontAlgn="base" hangingPunct="0">
              <a:lnSpc>
                <a:spcPct val="100000"/>
              </a:lnSpc>
              <a:spcBef>
                <a:spcPct val="0"/>
              </a:spcBef>
              <a:spcAft>
                <a:spcPct val="0"/>
              </a:spcAft>
              <a:buFontTx/>
              <a:buNone/>
            </a:pPr>
            <a:r>
              <a:rPr lang="en-US" altLang="en-US" dirty="0" smtClean="0">
                <a:solidFill>
                  <a:prstClr val="black"/>
                </a:solidFill>
                <a:latin typeface="Arial" panose="020B0604020202020204" pitchFamily="34" charset="0"/>
                <a:cs typeface="Arial" panose="020B0604020202020204" pitchFamily="34" charset="0"/>
              </a:rPr>
              <a:t>- LÀM </a:t>
            </a:r>
            <a:r>
              <a:rPr lang="en-US" altLang="en-US" dirty="0">
                <a:solidFill>
                  <a:prstClr val="black"/>
                </a:solidFill>
                <a:latin typeface="Arial" panose="020B0604020202020204" pitchFamily="34" charset="0"/>
                <a:cs typeface="Arial" panose="020B0604020202020204" pitchFamily="34" charset="0"/>
              </a:rPr>
              <a:t>BÀI </a:t>
            </a:r>
            <a:r>
              <a:rPr lang="en-US" altLang="en-US" dirty="0" smtClean="0">
                <a:solidFill>
                  <a:prstClr val="black"/>
                </a:solidFill>
                <a:latin typeface="Arial" panose="020B0604020202020204" pitchFamily="34" charset="0"/>
                <a:cs typeface="Arial" panose="020B0604020202020204" pitchFamily="34" charset="0"/>
              </a:rPr>
              <a:t>TẬP</a:t>
            </a:r>
          </a:p>
          <a:p>
            <a:pPr eaLnBrk="0" fontAlgn="base" hangingPunct="0">
              <a:lnSpc>
                <a:spcPct val="100000"/>
              </a:lnSpc>
              <a:spcBef>
                <a:spcPct val="0"/>
              </a:spcBef>
              <a:spcAft>
                <a:spcPct val="0"/>
              </a:spcAft>
              <a:buFontTx/>
              <a:buNone/>
            </a:pPr>
            <a:r>
              <a:rPr lang="en-US" altLang="en-US" dirty="0" smtClean="0">
                <a:solidFill>
                  <a:prstClr val="black"/>
                </a:solidFill>
                <a:latin typeface="Arial" panose="020B0604020202020204" pitchFamily="34" charset="0"/>
                <a:cs typeface="Arial" panose="020B0604020202020204" pitchFamily="34" charset="0"/>
              </a:rPr>
              <a:t>- </a:t>
            </a:r>
            <a:r>
              <a:rPr lang="en-US" altLang="en-US" dirty="0">
                <a:solidFill>
                  <a:prstClr val="black"/>
                </a:solidFill>
                <a:latin typeface="Arial" panose="020B0604020202020204" pitchFamily="34" charset="0"/>
                <a:cs typeface="Arial" panose="020B0604020202020204" pitchFamily="34" charset="0"/>
              </a:rPr>
              <a:t>ĐỌC TRƯỚC NỘI DUNG TIẾT SAU: </a:t>
            </a:r>
          </a:p>
          <a:p>
            <a:pPr eaLnBrk="0" fontAlgn="base" hangingPunct="0">
              <a:lnSpc>
                <a:spcPct val="100000"/>
              </a:lnSpc>
              <a:spcBef>
                <a:spcPct val="0"/>
              </a:spcBef>
              <a:spcAft>
                <a:spcPct val="0"/>
              </a:spcAft>
              <a:buFontTx/>
              <a:buNone/>
            </a:pPr>
            <a:r>
              <a:rPr lang="en-US" altLang="en-US" dirty="0" smtClean="0">
                <a:solidFill>
                  <a:prstClr val="black"/>
                </a:solidFill>
                <a:latin typeface="Arial" panose="020B0604020202020204" pitchFamily="34" charset="0"/>
                <a:cs typeface="Arial" panose="020B0604020202020204" pitchFamily="34" charset="0"/>
              </a:rPr>
              <a:t>“BÀI </a:t>
            </a:r>
            <a:r>
              <a:rPr lang="en-US" altLang="en-US" dirty="0" smtClean="0">
                <a:solidFill>
                  <a:prstClr val="black"/>
                </a:solidFill>
                <a:latin typeface="Arial" panose="020B0604020202020204" pitchFamily="34" charset="0"/>
                <a:cs typeface="Arial" panose="020B0604020202020204" pitchFamily="34" charset="0"/>
              </a:rPr>
              <a:t>7. THỰC HÀNH THÍ NGHIỆM THOÁT HƠI NƯỚC”</a:t>
            </a:r>
            <a:endParaRPr lang="en-US"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536700"/>
      </p:ext>
    </p:extLst>
  </p:cSld>
  <p:clrMapOvr>
    <a:masterClrMapping/>
  </p:clrMapOvr>
  <mc:AlternateContent xmlns:mc="http://schemas.openxmlformats.org/markup-compatibility/2006">
    <mc:Choice xmlns:p14="http://schemas.microsoft.com/office/powerpoint/2010/main" Requires="p14">
      <p:transition spd="med" p14:dur="700" advTm="20619">
        <p:fade/>
      </p:transition>
    </mc:Choice>
    <mc:Fallback>
      <p:transition spd="med" advTm="20619">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I-VAI TRÒ SINH LÝ CỦA NGUYÊN TỐ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a:srcRect b="28495"/>
          <a:stretch/>
        </p:blipFill>
        <p:spPr>
          <a:xfrm>
            <a:off x="7461094" y="883747"/>
            <a:ext cx="4730906" cy="3932094"/>
          </a:xfrm>
          <a:prstGeom prst="rect">
            <a:avLst/>
          </a:prstGeom>
        </p:spPr>
      </p:pic>
      <p:sp>
        <p:nvSpPr>
          <p:cNvPr id="3" name="Rectangle 2"/>
          <p:cNvSpPr/>
          <p:nvPr/>
        </p:nvSpPr>
        <p:spPr>
          <a:xfrm>
            <a:off x="6979920" y="4815841"/>
            <a:ext cx="5013960" cy="1938992"/>
          </a:xfrm>
          <a:prstGeom prst="rect">
            <a:avLst/>
          </a:prstGeom>
        </p:spPr>
        <p:txBody>
          <a:bodyPr wrap="square">
            <a:spAutoFit/>
          </a:bodyPr>
          <a:lstStyle/>
          <a:p>
            <a:r>
              <a:rPr lang="vi-VN" sz="2400" i="1" dirty="0" smtClean="0"/>
              <a:t>Hình 5.1. Cây lúa được trồng trong dung dịch dinh dưỡng a) Đầy đủ các nguyên tố dinh dưỡng khoáng thiết yếu ; b) Thiếu kali ; c) Thiếu nitơ ; d) Thiếu phôtpho.</a:t>
            </a:r>
            <a:endParaRPr lang="en-US" sz="2400" i="1" dirty="0"/>
          </a:p>
        </p:txBody>
      </p:sp>
      <p:sp>
        <p:nvSpPr>
          <p:cNvPr id="4" name="TextBox 3"/>
          <p:cNvSpPr txBox="1"/>
          <p:nvPr/>
        </p:nvSpPr>
        <p:spPr>
          <a:xfrm>
            <a:off x="2196902" y="2347998"/>
            <a:ext cx="4097218" cy="1569660"/>
          </a:xfrm>
          <a:prstGeom prst="rect">
            <a:avLst/>
          </a:prstGeom>
          <a:solidFill>
            <a:srgbClr val="00FF00"/>
          </a:solidFill>
        </p:spPr>
        <p:txBody>
          <a:bodyPr wrap="square" rtlCol="0">
            <a:spAutoFit/>
          </a:bodyPr>
          <a:lstStyle/>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Quan</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sát</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5.1</a:t>
            </a:r>
          </a:p>
          <a:p>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nhận xét</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vi-VN"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về vai trò của nitơ đối với sự phát triển của cây</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67076" y="1891422"/>
            <a:ext cx="1643182" cy="1556217"/>
          </a:xfrm>
          <a:prstGeom prst="rect">
            <a:avLst/>
          </a:prstGeom>
        </p:spPr>
      </p:pic>
      <p:sp>
        <p:nvSpPr>
          <p:cNvPr id="8" name="TextBox 7"/>
          <p:cNvSpPr txBox="1"/>
          <p:nvPr/>
        </p:nvSpPr>
        <p:spPr>
          <a:xfrm>
            <a:off x="567076" y="4169510"/>
            <a:ext cx="4607560" cy="1292662"/>
          </a:xfrm>
          <a:prstGeom prst="rect">
            <a:avLst/>
          </a:prstGeom>
          <a:noFill/>
        </p:spPr>
        <p:txBody>
          <a:bodyPr wrap="square" rtlCol="0">
            <a:spAutoFit/>
          </a:bodyPr>
          <a:lstStyle/>
          <a:p>
            <a:r>
              <a:rPr lang="vi-VN" sz="2600" b="1" dirty="0" smtClean="0">
                <a:solidFill>
                  <a:srgbClr val="C00000"/>
                </a:solidFill>
                <a:cs typeface="Arial" panose="020B0604020202020204" pitchFamily="34" charset="0"/>
              </a:rPr>
              <a:t>* Vai trò chung</a:t>
            </a:r>
            <a:r>
              <a:rPr lang="en-US" sz="2600" b="1" dirty="0" smtClean="0">
                <a:solidFill>
                  <a:srgbClr val="C00000"/>
                </a:solidFill>
                <a:cs typeface="Arial" panose="020B0604020202020204" pitchFamily="34" charset="0"/>
              </a:rPr>
              <a:t>: </a:t>
            </a:r>
            <a:r>
              <a:rPr lang="vi-VN" sz="2600" b="1" dirty="0" smtClean="0">
                <a:solidFill>
                  <a:srgbClr val="C00000"/>
                </a:solidFill>
                <a:cs typeface="Arial" panose="020B0604020202020204" pitchFamily="34" charset="0"/>
              </a:rPr>
              <a:t>Là nguyên tố dinh dưỡng khoáng thiết yếu của thực vật.</a:t>
            </a:r>
            <a:endParaRPr lang="en-US" sz="2600" b="1" dirty="0" smtClean="0">
              <a:solidFill>
                <a:srgbClr val="C00000"/>
              </a:solidFill>
              <a:cs typeface="Arial" panose="020B0604020202020204" pitchFamily="34" charset="0"/>
            </a:endParaRPr>
          </a:p>
        </p:txBody>
      </p:sp>
    </p:spTree>
    <p:extLst>
      <p:ext uri="{BB962C8B-B14F-4D97-AF65-F5344CB8AC3E}">
        <p14:creationId xmlns:p14="http://schemas.microsoft.com/office/powerpoint/2010/main" val="999799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I-VAI TRÒ SINH LÝ CỦA NGUYÊN TỐ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81300" y="1062193"/>
            <a:ext cx="5005100" cy="4893647"/>
          </a:xfrm>
          <a:prstGeom prst="rect">
            <a:avLst/>
          </a:prstGeom>
          <a:noFill/>
        </p:spPr>
        <p:txBody>
          <a:bodyPr wrap="square" rtlCol="0">
            <a:spAutoFit/>
          </a:bodyPr>
          <a:lstStyle/>
          <a:p>
            <a:r>
              <a:rPr lang="vi-VN" sz="2400" b="1" dirty="0" smtClean="0">
                <a:solidFill>
                  <a:srgbClr val="C00000"/>
                </a:solidFill>
                <a:cs typeface="Arial" panose="020B0604020202020204" pitchFamily="34" charset="0"/>
              </a:rPr>
              <a:t>* Vai trò cấu trúc</a:t>
            </a:r>
            <a:r>
              <a:rPr lang="en-US" sz="2400" b="1" dirty="0" smtClean="0">
                <a:solidFill>
                  <a:srgbClr val="C00000"/>
                </a:solidFill>
                <a:cs typeface="Arial" panose="020B0604020202020204" pitchFamily="34" charset="0"/>
              </a:rPr>
              <a:t>:</a:t>
            </a:r>
          </a:p>
          <a:p>
            <a:r>
              <a:rPr lang="vi-VN" sz="2400" b="1" dirty="0" smtClean="0">
                <a:solidFill>
                  <a:srgbClr val="C00000"/>
                </a:solidFill>
                <a:cs typeface="Arial" panose="020B0604020202020204" pitchFamily="34" charset="0"/>
              </a:rPr>
              <a:t>Là thành phần không thể thay thế của nhiều hợp chất sinh học quan trọng như: protein, enzim, coenzim, acid nucleic, ATP, diệp lục…</a:t>
            </a:r>
            <a:endParaRPr lang="en-US" sz="2400" b="1" dirty="0" smtClean="0">
              <a:solidFill>
                <a:srgbClr val="C00000"/>
              </a:solidFill>
              <a:cs typeface="Arial" panose="020B0604020202020204" pitchFamily="34" charset="0"/>
            </a:endParaRPr>
          </a:p>
          <a:p>
            <a:r>
              <a:rPr lang="vi-VN" sz="2400" b="1" dirty="0" smtClean="0">
                <a:solidFill>
                  <a:srgbClr val="C00000"/>
                </a:solidFill>
                <a:cs typeface="Arial" panose="020B0604020202020204" pitchFamily="34" charset="0"/>
              </a:rPr>
              <a:t>* Vai trò điều tiết:</a:t>
            </a:r>
          </a:p>
          <a:p>
            <a:r>
              <a:rPr lang="vi-VN" sz="2400" b="1" dirty="0" smtClean="0">
                <a:solidFill>
                  <a:srgbClr val="C00000"/>
                </a:solidFill>
                <a:cs typeface="Arial" panose="020B0604020202020204" pitchFamily="34" charset="0"/>
              </a:rPr>
              <a:t>- Tham gia điều tiết các quá trình trao đổi chất và trạng thái ngậm nước của tế bào </a:t>
            </a:r>
            <a:r>
              <a:rPr lang="en-US" sz="2400" b="1" dirty="0" smtClean="0">
                <a:solidFill>
                  <a:srgbClr val="C00000"/>
                </a:solidFill>
                <a:cs typeface="Arial" panose="020B0604020202020204" pitchFamily="34" charset="0"/>
                <a:sym typeface="Wingdings" panose="05000000000000000000" pitchFamily="2" charset="2"/>
              </a:rPr>
              <a:t></a:t>
            </a:r>
            <a:r>
              <a:rPr lang="vi-VN" sz="2400" b="1" dirty="0" smtClean="0">
                <a:solidFill>
                  <a:srgbClr val="C00000"/>
                </a:solidFill>
                <a:cs typeface="Arial" panose="020B0604020202020204" pitchFamily="34" charset="0"/>
              </a:rPr>
              <a:t> ảnh hưởng đến mức độ hoạt động của tế bào thực vật.</a:t>
            </a:r>
          </a:p>
          <a:p>
            <a:endParaRPr lang="vi-VN" sz="2400" b="1" dirty="0" smtClean="0">
              <a:solidFill>
                <a:srgbClr val="C00000"/>
              </a:solidFill>
              <a:cs typeface="Arial" panose="020B0604020202020204" pitchFamily="34" charset="0"/>
            </a:endParaRPr>
          </a:p>
        </p:txBody>
      </p:sp>
      <p:pic>
        <p:nvPicPr>
          <p:cNvPr id="8" name="Picture 7"/>
          <p:cNvPicPr>
            <a:picLocks noChangeAspect="1"/>
          </p:cNvPicPr>
          <p:nvPr/>
        </p:nvPicPr>
        <p:blipFill rotWithShape="1">
          <a:blip r:embed="rId2"/>
          <a:srcRect l="8027" t="69533" r="7668" b="9745"/>
          <a:stretch/>
        </p:blipFill>
        <p:spPr>
          <a:xfrm>
            <a:off x="5806439" y="761999"/>
            <a:ext cx="6164703" cy="3200401"/>
          </a:xfrm>
          <a:prstGeom prst="rect">
            <a:avLst/>
          </a:prstGeom>
        </p:spPr>
      </p:pic>
      <p:sp>
        <p:nvSpPr>
          <p:cNvPr id="15" name="Rectangle 14"/>
          <p:cNvSpPr/>
          <p:nvPr/>
        </p:nvSpPr>
        <p:spPr>
          <a:xfrm>
            <a:off x="5981821" y="3962400"/>
            <a:ext cx="5989321" cy="1200329"/>
          </a:xfrm>
          <a:prstGeom prst="rect">
            <a:avLst/>
          </a:prstGeom>
        </p:spPr>
        <p:txBody>
          <a:bodyPr wrap="square">
            <a:spAutoFit/>
          </a:bodyPr>
          <a:lstStyle/>
          <a:p>
            <a:r>
              <a:rPr lang="vi-VN" sz="2400" i="1" dirty="0" smtClean="0"/>
              <a:t>Hình 5.2. Dấu hiệu đói nitơ ở cây</a:t>
            </a:r>
            <a:r>
              <a:rPr lang="en-US" sz="2400" i="1" dirty="0" smtClean="0"/>
              <a:t> </a:t>
            </a:r>
            <a:r>
              <a:rPr lang="vi-VN" sz="2400" i="1" dirty="0" smtClean="0"/>
              <a:t>cà chua</a:t>
            </a:r>
          </a:p>
          <a:p>
            <a:r>
              <a:rPr lang="vi-VN" sz="2400" i="1" dirty="0" smtClean="0"/>
              <a:t>a) Lá đủ nitơ (màu xanh lục);</a:t>
            </a:r>
          </a:p>
          <a:p>
            <a:r>
              <a:rPr lang="vi-VN" sz="2400" i="1" dirty="0" smtClean="0"/>
              <a:t>b) Lá thiếu nitơ (màu vàng nhạt).</a:t>
            </a:r>
            <a:endParaRPr lang="en-US" sz="2400" i="1" dirty="0"/>
          </a:p>
        </p:txBody>
      </p:sp>
    </p:spTree>
    <p:extLst>
      <p:ext uri="{BB962C8B-B14F-4D97-AF65-F5344CB8AC3E}">
        <p14:creationId xmlns:p14="http://schemas.microsoft.com/office/powerpoint/2010/main" val="282681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NGUỒN CUNG CẤP NITƠ TỰ NHIÊN </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CHO</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CÂY</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523220"/>
          </a:xfrm>
          <a:prstGeom prst="rect">
            <a:avLst/>
          </a:prstGeom>
          <a:noFill/>
        </p:spPr>
        <p:txBody>
          <a:bodyPr wrap="square" rtlCol="0">
            <a:spAutoFit/>
          </a:bodyPr>
          <a:lstStyle/>
          <a:p>
            <a:r>
              <a:rPr lang="vi-VN" sz="2800" b="1" dirty="0" smtClean="0">
                <a:cs typeface="Arial" panose="020B0604020202020204" pitchFamily="34" charset="0"/>
              </a:rPr>
              <a:t>1. Nitơ trong không khí</a:t>
            </a:r>
            <a:endParaRPr lang="vi-VN" sz="2800" b="1" dirty="0" smtClean="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156209" y="2880361"/>
            <a:ext cx="7035791" cy="3977640"/>
          </a:xfrm>
          <a:prstGeom prst="rect">
            <a:avLst/>
          </a:prstGeom>
        </p:spPr>
      </p:pic>
      <p:sp>
        <p:nvSpPr>
          <p:cNvPr id="9" name="TextBox 8"/>
          <p:cNvSpPr txBox="1"/>
          <p:nvPr/>
        </p:nvSpPr>
        <p:spPr>
          <a:xfrm>
            <a:off x="999460" y="1188660"/>
            <a:ext cx="8906540" cy="1200329"/>
          </a:xfrm>
          <a:prstGeom prst="rect">
            <a:avLst/>
          </a:prstGeom>
          <a:noFill/>
        </p:spPr>
        <p:txBody>
          <a:bodyPr wrap="square" rtlCol="0">
            <a:spAutoFit/>
          </a:bodyPr>
          <a:lstStyle/>
          <a:p>
            <a:r>
              <a:rPr lang="vi-VN" sz="2400" dirty="0" smtClean="0"/>
              <a:t>- N</a:t>
            </a:r>
            <a:r>
              <a:rPr lang="vi-VN" sz="2400" baseline="-25000" dirty="0" smtClean="0"/>
              <a:t>2</a:t>
            </a:r>
            <a:r>
              <a:rPr lang="vi-VN" sz="2400" dirty="0" smtClean="0"/>
              <a:t> trong khí quyển chiếm 80% (cây</a:t>
            </a:r>
            <a:r>
              <a:rPr lang="en-US" sz="2400" dirty="0" smtClean="0"/>
              <a:t> </a:t>
            </a:r>
            <a:r>
              <a:rPr lang="vi-VN" sz="2400" dirty="0" smtClean="0"/>
              <a:t>không lấy trực tiếp) </a:t>
            </a:r>
            <a:endParaRPr lang="en-US" sz="2400" dirty="0" smtClean="0"/>
          </a:p>
          <a:p>
            <a:r>
              <a:rPr lang="en-US" sz="2400" dirty="0" smtClean="0">
                <a:sym typeface="Wingdings" panose="05000000000000000000" pitchFamily="2" charset="2"/>
              </a:rPr>
              <a:t></a:t>
            </a:r>
            <a:r>
              <a:rPr lang="vi-VN" sz="2400" dirty="0" smtClean="0"/>
              <a:t> nhờ vi khuẩn cố định nitơ: N</a:t>
            </a:r>
            <a:r>
              <a:rPr lang="vi-VN" sz="2400" baseline="-25000" dirty="0" smtClean="0"/>
              <a:t>2</a:t>
            </a:r>
            <a:r>
              <a:rPr lang="vi-VN" sz="2400" dirty="0" smtClean="0"/>
              <a:t> </a:t>
            </a:r>
            <a:r>
              <a:rPr lang="en-US" sz="2400" dirty="0" smtClean="0">
                <a:sym typeface="Wingdings" panose="05000000000000000000" pitchFamily="2" charset="2"/>
              </a:rPr>
              <a:t></a:t>
            </a:r>
            <a:r>
              <a:rPr lang="vi-VN" sz="2400" dirty="0" smtClean="0"/>
              <a:t> NH</a:t>
            </a:r>
            <a:r>
              <a:rPr lang="vi-VN" sz="2400" baseline="-25000" dirty="0" smtClean="0"/>
              <a:t>4</a:t>
            </a:r>
            <a:r>
              <a:rPr lang="vi-VN" sz="2400" dirty="0" smtClean="0"/>
              <a:t>+ (Cây lấy trực tiếp).</a:t>
            </a:r>
          </a:p>
          <a:p>
            <a:r>
              <a:rPr lang="vi-VN" sz="2400" dirty="0" smtClean="0"/>
              <a:t>- NO, NO</a:t>
            </a:r>
            <a:r>
              <a:rPr lang="vi-VN" sz="2400" baseline="-25000" dirty="0" smtClean="0"/>
              <a:t>2</a:t>
            </a:r>
            <a:r>
              <a:rPr lang="en-US" sz="2400" baseline="-25000" dirty="0" smtClean="0"/>
              <a:t> </a:t>
            </a:r>
            <a:r>
              <a:rPr lang="vi-VN" sz="2400" dirty="0" smtClean="0"/>
              <a:t>trong khí quyển: độc cho cây.</a:t>
            </a:r>
          </a:p>
        </p:txBody>
      </p:sp>
      <p:pic>
        <p:nvPicPr>
          <p:cNvPr id="10" name="Picture 9"/>
          <p:cNvPicPr>
            <a:picLocks noChangeAspect="1"/>
          </p:cNvPicPr>
          <p:nvPr/>
        </p:nvPicPr>
        <p:blipFill>
          <a:blip r:embed="rId3"/>
          <a:stretch>
            <a:fillRect/>
          </a:stretch>
        </p:blipFill>
        <p:spPr>
          <a:xfrm rot="2237722">
            <a:off x="1007694" y="4113636"/>
            <a:ext cx="3509866" cy="2784493"/>
          </a:xfrm>
          <a:prstGeom prst="rect">
            <a:avLst/>
          </a:prstGeom>
        </p:spPr>
      </p:pic>
      <p:sp>
        <p:nvSpPr>
          <p:cNvPr id="11" name="TextBox 10"/>
          <p:cNvSpPr txBox="1"/>
          <p:nvPr/>
        </p:nvSpPr>
        <p:spPr>
          <a:xfrm>
            <a:off x="1813560" y="5124531"/>
            <a:ext cx="522900"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N</a:t>
            </a:r>
            <a:endParaRPr lang="en-US" sz="32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3176966" y="5200731"/>
            <a:ext cx="522900"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N</a:t>
            </a:r>
            <a:endParaRPr lang="en-US" sz="3200" b="1" dirty="0">
              <a:solidFill>
                <a:schemeClr val="bg1"/>
              </a:solidFill>
              <a:effectLst>
                <a:outerShdw blurRad="38100" dist="38100" dir="2700000" algn="tl">
                  <a:srgbClr val="000000">
                    <a:alpha val="43137"/>
                  </a:srgbClr>
                </a:outerShdw>
              </a:effectLst>
            </a:endParaRPr>
          </a:p>
        </p:txBody>
      </p:sp>
      <p:sp>
        <p:nvSpPr>
          <p:cNvPr id="17" name="Rectangular Callout 16"/>
          <p:cNvSpPr/>
          <p:nvPr/>
        </p:nvSpPr>
        <p:spPr>
          <a:xfrm>
            <a:off x="1524326" y="2761270"/>
            <a:ext cx="2499034" cy="1342549"/>
          </a:xfrm>
          <a:prstGeom prst="wedgeRectCallout">
            <a:avLst>
              <a:gd name="adj1" fmla="val -414"/>
              <a:gd name="adj2" fmla="val 124762"/>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Phân</a:t>
            </a:r>
            <a:r>
              <a:rPr lang="en-US" sz="2400" dirty="0" smtClean="0">
                <a:solidFill>
                  <a:schemeClr val="tx1"/>
                </a:solidFill>
              </a:rPr>
              <a:t> </a:t>
            </a:r>
            <a:r>
              <a:rPr lang="en-US" sz="2400" dirty="0" err="1" smtClean="0">
                <a:solidFill>
                  <a:schemeClr val="tx1"/>
                </a:solidFill>
              </a:rPr>
              <a:t>tử</a:t>
            </a:r>
            <a:r>
              <a:rPr lang="en-US" sz="2400" dirty="0" smtClean="0">
                <a:solidFill>
                  <a:schemeClr val="tx1"/>
                </a:solidFill>
              </a:rPr>
              <a:t> N</a:t>
            </a:r>
            <a:r>
              <a:rPr lang="en-US" sz="2400" baseline="-25000" dirty="0" smtClean="0">
                <a:solidFill>
                  <a:schemeClr val="tx1"/>
                </a:solidFill>
              </a:rPr>
              <a:t>2 </a:t>
            </a:r>
            <a:r>
              <a:rPr lang="en-US" sz="2400" dirty="0" err="1" smtClean="0">
                <a:solidFill>
                  <a:schemeClr val="tx1"/>
                </a:solidFill>
              </a:rPr>
              <a:t>rất</a:t>
            </a:r>
            <a:r>
              <a:rPr lang="en-US" sz="2400" dirty="0" smtClean="0">
                <a:solidFill>
                  <a:schemeClr val="tx1"/>
                </a:solidFill>
              </a:rPr>
              <a:t> </a:t>
            </a:r>
            <a:r>
              <a:rPr lang="en-US" sz="2400" dirty="0" err="1" smtClean="0">
                <a:solidFill>
                  <a:schemeClr val="tx1"/>
                </a:solidFill>
              </a:rPr>
              <a:t>bền</a:t>
            </a:r>
            <a:r>
              <a:rPr lang="en-US" sz="2400" dirty="0" smtClean="0">
                <a:solidFill>
                  <a:schemeClr val="tx1"/>
                </a:solidFill>
              </a:rPr>
              <a:t> </a:t>
            </a:r>
            <a:r>
              <a:rPr lang="en-US" sz="2400" dirty="0" err="1" smtClean="0">
                <a:solidFill>
                  <a:schemeClr val="tx1"/>
                </a:solidFill>
              </a:rPr>
              <a:t>nhờ</a:t>
            </a:r>
            <a:r>
              <a:rPr lang="en-US" sz="2400" dirty="0" smtClean="0">
                <a:solidFill>
                  <a:schemeClr val="tx1"/>
                </a:solidFill>
              </a:rPr>
              <a:t> </a:t>
            </a:r>
            <a:r>
              <a:rPr lang="en-US" sz="2400" dirty="0" err="1" smtClean="0">
                <a:solidFill>
                  <a:schemeClr val="tx1"/>
                </a:solidFill>
              </a:rPr>
              <a:t>liên</a:t>
            </a:r>
            <a:r>
              <a:rPr lang="en-US" sz="2400" dirty="0" smtClean="0">
                <a:solidFill>
                  <a:schemeClr val="tx1"/>
                </a:solidFill>
              </a:rPr>
              <a:t> </a:t>
            </a:r>
            <a:r>
              <a:rPr lang="en-US" sz="2400" dirty="0" err="1" smtClean="0">
                <a:solidFill>
                  <a:schemeClr val="tx1"/>
                </a:solidFill>
              </a:rPr>
              <a:t>hết</a:t>
            </a:r>
            <a:r>
              <a:rPr lang="en-US" sz="2400" dirty="0" smtClean="0">
                <a:solidFill>
                  <a:schemeClr val="tx1"/>
                </a:solidFill>
              </a:rPr>
              <a:t> 3 </a:t>
            </a:r>
            <a:r>
              <a:rPr lang="en-US" sz="2400" dirty="0" err="1" smtClean="0">
                <a:solidFill>
                  <a:schemeClr val="tx1"/>
                </a:solidFill>
              </a:rPr>
              <a:t>giữa</a:t>
            </a:r>
            <a:r>
              <a:rPr lang="en-US" sz="2400" dirty="0" smtClean="0">
                <a:solidFill>
                  <a:schemeClr val="tx1"/>
                </a:solidFill>
              </a:rPr>
              <a:t> 2 </a:t>
            </a:r>
            <a:r>
              <a:rPr lang="en-US" sz="2400" dirty="0" err="1" smtClean="0">
                <a:solidFill>
                  <a:schemeClr val="tx1"/>
                </a:solidFill>
              </a:rPr>
              <a:t>nitơ</a:t>
            </a:r>
            <a:endParaRPr lang="en-US" sz="2400" dirty="0">
              <a:solidFill>
                <a:schemeClr val="tx1"/>
              </a:solidFill>
            </a:endParaRPr>
          </a:p>
        </p:txBody>
      </p:sp>
    </p:spTree>
    <p:extLst>
      <p:ext uri="{BB962C8B-B14F-4D97-AF65-F5344CB8AC3E}">
        <p14:creationId xmlns:p14="http://schemas.microsoft.com/office/powerpoint/2010/main" val="126344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1" grpId="0"/>
      <p:bldP spid="13"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NGUỒN CUNG CẤP NITƠ TỰ NHIÊN </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CHO</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CÂY</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523220"/>
          </a:xfrm>
          <a:prstGeom prst="rect">
            <a:avLst/>
          </a:prstGeom>
          <a:noFill/>
        </p:spPr>
        <p:txBody>
          <a:bodyPr wrap="square" rtlCol="0">
            <a:spAutoFit/>
          </a:bodyPr>
          <a:lstStyle/>
          <a:p>
            <a:r>
              <a:rPr lang="en-US" sz="2800" b="1" dirty="0">
                <a:cs typeface="Arial" panose="020B0604020202020204" pitchFamily="34" charset="0"/>
              </a:rPr>
              <a:t>2</a:t>
            </a:r>
            <a:r>
              <a:rPr lang="vi-VN" sz="2800" b="1" dirty="0" smtClean="0">
                <a:cs typeface="Arial" panose="020B0604020202020204" pitchFamily="34" charset="0"/>
              </a:rPr>
              <a:t>. Nitơ trong </a:t>
            </a:r>
            <a:r>
              <a:rPr lang="en-US" sz="2800" b="1" dirty="0" err="1" smtClean="0">
                <a:cs typeface="Arial" panose="020B0604020202020204" pitchFamily="34" charset="0"/>
              </a:rPr>
              <a:t>đất</a:t>
            </a:r>
            <a:endParaRPr lang="vi-VN" sz="2800" b="1" dirty="0" smtClean="0">
              <a:cs typeface="Arial" panose="020B0604020202020204" pitchFamily="34" charset="0"/>
            </a:endParaRPr>
          </a:p>
        </p:txBody>
      </p:sp>
      <p:sp>
        <p:nvSpPr>
          <p:cNvPr id="9" name="TextBox 8"/>
          <p:cNvSpPr txBox="1"/>
          <p:nvPr/>
        </p:nvSpPr>
        <p:spPr>
          <a:xfrm>
            <a:off x="938500" y="1188660"/>
            <a:ext cx="8906540" cy="1569660"/>
          </a:xfrm>
          <a:prstGeom prst="rect">
            <a:avLst/>
          </a:prstGeom>
          <a:noFill/>
        </p:spPr>
        <p:txBody>
          <a:bodyPr wrap="square" rtlCol="0">
            <a:spAutoFit/>
          </a:bodyPr>
          <a:lstStyle/>
          <a:p>
            <a:r>
              <a:rPr lang="vi-VN" sz="2400" dirty="0" smtClean="0"/>
              <a:t>- Nitơ khoáng</a:t>
            </a:r>
            <a:r>
              <a:rPr lang="en-US" sz="2400" dirty="0" smtClean="0"/>
              <a:t> </a:t>
            </a:r>
            <a:r>
              <a:rPr lang="vi-VN" sz="2400" dirty="0" smtClean="0"/>
              <a:t>(nitơ vô cơ): NO</a:t>
            </a:r>
            <a:r>
              <a:rPr lang="vi-VN" sz="2400" baseline="-25000" dirty="0" smtClean="0"/>
              <a:t>3</a:t>
            </a:r>
            <a:r>
              <a:rPr lang="vi-VN" sz="2400" dirty="0" smtClean="0"/>
              <a:t>-, NH</a:t>
            </a:r>
            <a:r>
              <a:rPr lang="vi-VN" sz="2400" baseline="-25000" dirty="0" smtClean="0"/>
              <a:t>4</a:t>
            </a:r>
            <a:r>
              <a:rPr lang="vi-VN" sz="2400" dirty="0" smtClean="0"/>
              <a:t>+: Cây hấp thụ trực tiếp.</a:t>
            </a:r>
          </a:p>
          <a:p>
            <a:r>
              <a:rPr lang="vi-VN" sz="2400" dirty="0" smtClean="0"/>
              <a:t>- Nitơ hữu cơ (trong xác SV): Cây không hấp thụ trực tiếp. Dạng này cây chỉ hấp thụ được khi chúng chuyển thành nitơ khoáng nhờ VSV khoáng hoá.....</a:t>
            </a:r>
          </a:p>
        </p:txBody>
      </p:sp>
      <p:pic>
        <p:nvPicPr>
          <p:cNvPr id="4" name="Picture 3"/>
          <p:cNvPicPr>
            <a:picLocks noChangeAspect="1"/>
          </p:cNvPicPr>
          <p:nvPr/>
        </p:nvPicPr>
        <p:blipFill>
          <a:blip r:embed="rId2"/>
          <a:stretch>
            <a:fillRect/>
          </a:stretch>
        </p:blipFill>
        <p:spPr>
          <a:xfrm>
            <a:off x="7421880" y="2758320"/>
            <a:ext cx="4160520" cy="4160520"/>
          </a:xfrm>
          <a:prstGeom prst="rect">
            <a:avLst/>
          </a:prstGeom>
        </p:spPr>
      </p:pic>
    </p:spTree>
    <p:extLst>
      <p:ext uri="{BB962C8B-B14F-4D97-AF65-F5344CB8AC3E}">
        <p14:creationId xmlns:p14="http://schemas.microsoft.com/office/powerpoint/2010/main" val="2576077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trình Nitrogen trong tự nhi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1300" y="1070580"/>
            <a:ext cx="5787420" cy="5787420"/>
          </a:xfrm>
          <a:prstGeom prst="rect">
            <a:avLst/>
          </a:prstGeom>
        </p:spPr>
      </p:pic>
      <p:sp>
        <p:nvSpPr>
          <p:cNvPr id="3" name="TextBox 2"/>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QUÁ TRÌNH CHUYỂN HÓA NITƠ TRONG ĐẤT VÀ CỐ ĐỊNH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182340" y="523220"/>
            <a:ext cx="6024880" cy="523220"/>
          </a:xfrm>
          <a:prstGeom prst="rect">
            <a:avLst/>
          </a:prstGeom>
          <a:noFill/>
        </p:spPr>
        <p:txBody>
          <a:bodyPr wrap="square" rtlCol="0">
            <a:spAutoFit/>
          </a:bodyPr>
          <a:lstStyle/>
          <a:p>
            <a:r>
              <a:rPr lang="vi-VN" sz="2800" b="1" dirty="0" smtClean="0">
                <a:cs typeface="Arial" panose="020B0604020202020204" pitchFamily="34" charset="0"/>
              </a:rPr>
              <a:t>1. Chuyển hóa nitơ trong đất</a:t>
            </a:r>
            <a:endParaRPr lang="vi-VN" sz="2800" b="1" dirty="0" smtClean="0">
              <a:cs typeface="Arial" panose="020B0604020202020204" pitchFamily="34" charset="0"/>
            </a:endParaRPr>
          </a:p>
        </p:txBody>
      </p:sp>
    </p:spTree>
    <p:extLst>
      <p:ext uri="{BB962C8B-B14F-4D97-AF65-F5344CB8AC3E}">
        <p14:creationId xmlns:p14="http://schemas.microsoft.com/office/powerpoint/2010/main" val="3393925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9268" y="1046440"/>
            <a:ext cx="10403840" cy="5713949"/>
          </a:xfrm>
          <a:prstGeom prst="rect">
            <a:avLst/>
          </a:prstGeom>
        </p:spPr>
      </p:pic>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QUÁ TRÌNH CHUYỂN HÓA NITƠ TRONG ĐẤT VÀ CỐ ĐỊNH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523220"/>
          </a:xfrm>
          <a:prstGeom prst="rect">
            <a:avLst/>
          </a:prstGeom>
          <a:noFill/>
        </p:spPr>
        <p:txBody>
          <a:bodyPr wrap="square" rtlCol="0">
            <a:spAutoFit/>
          </a:bodyPr>
          <a:lstStyle/>
          <a:p>
            <a:r>
              <a:rPr lang="vi-VN" sz="2800" b="1" dirty="0" smtClean="0">
                <a:cs typeface="Arial" panose="020B0604020202020204" pitchFamily="34" charset="0"/>
              </a:rPr>
              <a:t>1. Chuyển hóa nitơ trong đất</a:t>
            </a:r>
            <a:endParaRPr lang="vi-VN" sz="2800" b="1" dirty="0" smtClean="0">
              <a:cs typeface="Arial" panose="020B0604020202020204" pitchFamily="34" charset="0"/>
            </a:endParaRPr>
          </a:p>
        </p:txBody>
      </p:sp>
    </p:spTree>
    <p:extLst>
      <p:ext uri="{BB962C8B-B14F-4D97-AF65-F5344CB8AC3E}">
        <p14:creationId xmlns:p14="http://schemas.microsoft.com/office/powerpoint/2010/main" val="266836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2480" y="1046440"/>
            <a:ext cx="10470628" cy="5713949"/>
          </a:xfrm>
          <a:prstGeom prst="rect">
            <a:avLst/>
          </a:prstGeom>
        </p:spPr>
      </p:pic>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QUÁ TRÌNH CHUYỂN HÓA NITƠ TRONG ĐẤT VÀ CỐ ĐỊNH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523220"/>
          </a:xfrm>
          <a:prstGeom prst="rect">
            <a:avLst/>
          </a:prstGeom>
          <a:noFill/>
        </p:spPr>
        <p:txBody>
          <a:bodyPr wrap="square" rtlCol="0">
            <a:spAutoFit/>
          </a:bodyPr>
          <a:lstStyle/>
          <a:p>
            <a:r>
              <a:rPr lang="vi-VN" sz="2800" b="1" dirty="0" smtClean="0">
                <a:cs typeface="Arial" panose="020B0604020202020204" pitchFamily="34" charset="0"/>
              </a:rPr>
              <a:t>1. Chuyển hóa nitơ trong đất</a:t>
            </a:r>
            <a:endParaRPr lang="vi-VN" sz="2800" b="1" dirty="0" smtClean="0">
              <a:cs typeface="Arial" panose="020B0604020202020204" pitchFamily="34" charset="0"/>
            </a:endParaRPr>
          </a:p>
        </p:txBody>
      </p:sp>
    </p:spTree>
    <p:extLst>
      <p:ext uri="{BB962C8B-B14F-4D97-AF65-F5344CB8AC3E}">
        <p14:creationId xmlns:p14="http://schemas.microsoft.com/office/powerpoint/2010/main" val="3911347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solidFill>
            <a:srgbClr val="FFFF00"/>
          </a:solidFill>
        </p:spPr>
        <p:txBody>
          <a:bodyPr wrap="square" rtlCol="0">
            <a:spAutoFit/>
          </a:bodyPr>
          <a:lstStyle/>
          <a:p>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III</a:t>
            </a:r>
            <a:r>
              <a:rPr lang="en-US"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vi-VN" sz="2800" b="1"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QUÁ TRÌNH CHUYỂN HÓA NITƠ TRONG ĐẤT VÀ CỐ ĐỊNH NITƠ</a:t>
            </a:r>
            <a:endPar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82340" y="523220"/>
            <a:ext cx="6024880" cy="523220"/>
          </a:xfrm>
          <a:prstGeom prst="rect">
            <a:avLst/>
          </a:prstGeom>
          <a:noFill/>
        </p:spPr>
        <p:txBody>
          <a:bodyPr wrap="square" rtlCol="0">
            <a:spAutoFit/>
          </a:bodyPr>
          <a:lstStyle/>
          <a:p>
            <a:r>
              <a:rPr lang="vi-VN" sz="2800" b="1" dirty="0" smtClean="0">
                <a:cs typeface="Arial" panose="020B0604020202020204" pitchFamily="34" charset="0"/>
              </a:rPr>
              <a:t>1. Chuyển hóa nitơ trong đất</a:t>
            </a:r>
            <a:endParaRPr lang="vi-VN" sz="2800" b="1" dirty="0" smtClean="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0303" y="1207738"/>
            <a:ext cx="11613142" cy="4903695"/>
          </a:xfrm>
          <a:prstGeom prst="rect">
            <a:avLst/>
          </a:prstGeom>
        </p:spPr>
      </p:pic>
    </p:spTree>
    <p:extLst>
      <p:ext uri="{BB962C8B-B14F-4D97-AF65-F5344CB8AC3E}">
        <p14:creationId xmlns:p14="http://schemas.microsoft.com/office/powerpoint/2010/main" val="2434558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902</Words>
  <Application>Microsoft Office PowerPoint</Application>
  <PresentationFormat>Widescreen</PresentationFormat>
  <Paragraphs>72</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Symbol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21</cp:revision>
  <dcterms:created xsi:type="dcterms:W3CDTF">2021-10-02T15:28:09Z</dcterms:created>
  <dcterms:modified xsi:type="dcterms:W3CDTF">2021-10-03T02:01:31Z</dcterms:modified>
</cp:coreProperties>
</file>